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4"/>
  </p:notesMasterIdLst>
  <p:sldIdLst>
    <p:sldId id="257" r:id="rId2"/>
    <p:sldId id="265" r:id="rId3"/>
    <p:sldId id="258" r:id="rId4"/>
    <p:sldId id="282" r:id="rId5"/>
    <p:sldId id="281" r:id="rId6"/>
    <p:sldId id="283" r:id="rId7"/>
    <p:sldId id="284" r:id="rId8"/>
    <p:sldId id="285" r:id="rId9"/>
    <p:sldId id="286" r:id="rId10"/>
    <p:sldId id="287" r:id="rId11"/>
    <p:sldId id="271" r:id="rId12"/>
    <p:sldId id="288" r:id="rId13"/>
    <p:sldId id="261" r:id="rId14"/>
    <p:sldId id="272" r:id="rId15"/>
    <p:sldId id="273" r:id="rId16"/>
    <p:sldId id="274" r:id="rId17"/>
    <p:sldId id="275" r:id="rId18"/>
    <p:sldId id="276" r:id="rId19"/>
    <p:sldId id="277" r:id="rId20"/>
    <p:sldId id="278" r:id="rId21"/>
    <p:sldId id="279" r:id="rId22"/>
    <p:sldId id="263" r:id="rId23"/>
  </p:sldIdLst>
  <p:sldSz cx="24384000" cy="1574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 d="100"/>
          <a:sy n="21" d="100"/>
        </p:scale>
        <p:origin x="60" y="53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734114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19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796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80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135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77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80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2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56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2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33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82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6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11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88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86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2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36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945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08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ítulo y subtítulo">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139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088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502449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8297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Foto (horizontal)">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2777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9111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9738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4154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307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r>
              <a:rPr lang="es-ES" smtClean="0"/>
              <a:t>Haga clic para modificar el estilo de título del patrón</a:t>
            </a:r>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4409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pPr lvl="0"/>
            <a:r>
              <a:rPr lang="es-ES" smtClean="0"/>
              <a:t>Haga clic para modificar el estilo de texto del patrón</a:t>
            </a: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8134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r>
              <a:rPr lang="es-ES" smtClean="0"/>
              <a:t>Haga clic en el icono para agregar una imagen</a:t>
            </a:r>
            <a:endParaRPr/>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7748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47595790"/>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SIIF/Proyect./blob/Entregables-Propuestos/Documentos/Inventario%20de%20los%20recursos%20IT%20existentes.docx" TargetMode="External"/><Relationship Id="rId13" Type="http://schemas.openxmlformats.org/officeDocument/2006/relationships/hyperlink" Target="https://github.com/SIIF/Proyect./tree/Entregables-Propuestos/III%20Trimestre/D.%20Distribucci%C3%B3n" TargetMode="External"/><Relationship Id="rId3" Type="http://schemas.openxmlformats.org/officeDocument/2006/relationships/image" Target="../media/image4.png"/><Relationship Id="rId7" Type="http://schemas.openxmlformats.org/officeDocument/2006/relationships/hyperlink" Target="https://github.com/SIIF/Proyect./blob/Entregables-Propuestos/Documentos/Rf%20y%20Nf..docx" TargetMode="External"/><Relationship Id="rId12" Type="http://schemas.openxmlformats.org/officeDocument/2006/relationships/hyperlink" Target="https://github.com/SIIF/Proyect./tree/Entregables-Propuestos/III%20Trimestre/Modelo%20R"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Diagramas/D.%20BPMN" TargetMode="External"/><Relationship Id="rId11" Type="http://schemas.openxmlformats.org/officeDocument/2006/relationships/hyperlink" Target="https://github.com/SIIF/Proyect./tree/Entregables-Propuestos/III%20Trimestre/Mockups" TargetMode="External"/><Relationship Id="rId5" Type="http://schemas.openxmlformats.org/officeDocument/2006/relationships/hyperlink" Target="https://github.com/SIIF/Proyect./blob/Entregables-Propuestos/Documentos/An%C3%A1lisis%20de%20documentaci%C3%B3n.docx" TargetMode="External"/><Relationship Id="rId10" Type="http://schemas.openxmlformats.org/officeDocument/2006/relationships/hyperlink" Target="https://github.com/SIIF/Proyect./tree/Entregables-Propuestos/III%20Trimestre/Front-End" TargetMode="External"/><Relationship Id="rId4" Type="http://schemas.openxmlformats.org/officeDocument/2006/relationships/hyperlink" Target="https://github.com/SIIF/Proyect./blob/Entregables-Propuestos/Documentos/Entrevista.docx" TargetMode="External"/><Relationship Id="rId9" Type="http://schemas.openxmlformats.org/officeDocument/2006/relationships/hyperlink" Target="https://github.com/SIIF/Proyect./tree/Entregables-Propuestos/Diagramas/D.%20Clase" TargetMode="External"/><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hyperlink" Target="https://github.com/SIIF/Proyect./blob/Entregables-Propuestos/Documentos/Rf%20y%20Nf..docx"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SIIF/Proyect./tree/Entregables-Propuestos/Diagramas/D.%20BPMN" TargetMode="External"/><Relationship Id="rId5" Type="http://schemas.openxmlformats.org/officeDocument/2006/relationships/hyperlink" Target="https://github.com/SIIF/Proyect./blob/Entregables-Propuestos/Documentos/An%C3%A1lisis%20de%20documentaci%C3%B3n.docx" TargetMode="External"/><Relationship Id="rId4" Type="http://schemas.openxmlformats.org/officeDocument/2006/relationships/hyperlink" Target="https://github.com/SIIF/Proyect./blob/Entregables-Propuestos/Documentos/Entrevista.doc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Entrevista.docx" TargetMode="External"/><Relationship Id="rId5" Type="http://schemas.openxmlformats.org/officeDocument/2006/relationships/image" Target="../media/image3.png"/><Relationship Id="rId4" Type="http://schemas.openxmlformats.org/officeDocument/2006/relationships/hyperlink" Target="https://github.com/SIIF/Proyect./blob/Entregables-Propuestos/Documentos/Recolecci%C3%B3n%20de%20Informaci%C3%B3n.docx"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SIIF/Proyect./blob/Entregables-Propuestos/Documentos/Entrevista.docx" TargetMode="External"/><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ithub.com/SIIF/Proyect./blob/Entregables-Propuestos/Documentos/An%C3%A1lisis%20de%20documentaci%C3%B3n.docx" TargetMode="External"/><Relationship Id="rId5" Type="http://schemas.openxmlformats.org/officeDocument/2006/relationships/image" Target="../media/image6.jpg"/><Relationship Id="rId4" Type="http://schemas.openxmlformats.org/officeDocument/2006/relationships/hyperlink" Target="https://github.com/SIIF/Proyect./blob/Entregables-Propuestos/Documentos/Recolecci%C3%B3n%20de%20Informaci%C3%B3n.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github.com/SIIF/Proyect./tree/Entregables-Propuestos/Diagramas/D.%20BPM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SIIF/Proyect./blob/Entregables-Propuestos/Documentos/Rf%20y%20Nf..doc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hyperlink" Target="https://github.com/SIIF/Proyect./tree/Entregables-Propuestos/Diagramas/D.%20Clas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github.com/SIIF/Proyect./tree/Entregables-Propuestos/III%20Trimestre/Front-End" TargetMode="External"/><Relationship Id="rId5" Type="http://schemas.openxmlformats.org/officeDocument/2006/relationships/image" Target="../media/image10.PNG"/><Relationship Id="rId10" Type="http://schemas.openxmlformats.org/officeDocument/2006/relationships/hyperlink" Target="https://github.com/SIIF/Proyect./tree/Entregables-Propuestos/III%20Trimestre/Mockups" TargetMode="External"/><Relationship Id="rId4" Type="http://schemas.openxmlformats.org/officeDocument/2006/relationships/image" Target="../media/image9.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hyperlink" Target="https://github.com/SIIF/Proyect./tree/Entregables-Propuestos/Diagramas/D.%20M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hyperlink" Target="https://github.com/SIIF/Proyect./tree/Entregables-Propuestos/Diagramas/D.%20Distribucci%C3%B3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a:solidFill>
                  <a:srgbClr val="434343"/>
                </a:solidFill>
                <a:latin typeface="Calibri"/>
                <a:sym typeface="Calibri"/>
              </a:rPr>
              <a:t>V</a:t>
            </a:r>
            <a:r>
              <a:rPr lang="en-US" sz="11700" b="1" dirty="0" smtClean="0">
                <a:solidFill>
                  <a:srgbClr val="434343"/>
                </a:solidFill>
                <a:latin typeface="Calibri"/>
                <a:sym typeface="Calibri"/>
              </a:rPr>
              <a:t>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3720515"/>
            <a:ext cx="20911585" cy="8120965"/>
          </a:xfrm>
          <a:prstGeom prst="rect">
            <a:avLst/>
          </a:prstGeom>
          <a:noFill/>
          <a:ln>
            <a:noFill/>
          </a:ln>
        </p:spPr>
        <p:txBody>
          <a:bodyPr spcFirstLastPara="1" wrap="square" lIns="71425" tIns="71425" rIns="71425" bIns="71425" anchor="ctr" anchorCtr="0">
            <a:noAutofit/>
          </a:bodyPr>
          <a:lstStyle/>
          <a:p>
            <a:r>
              <a:rPr lang="es-ES" sz="8000" dirty="0">
                <a:solidFill>
                  <a:schemeClr val="tx2">
                    <a:lumMod val="50000"/>
                  </a:schemeClr>
                </a:solidFill>
              </a:rPr>
              <a:t>Ser un software funcional y adaptable a los cambios para el 2020 </a:t>
            </a:r>
            <a:r>
              <a:rPr lang="es-ES" sz="8000" dirty="0" smtClean="0">
                <a:solidFill>
                  <a:schemeClr val="tx2">
                    <a:lumMod val="50000"/>
                  </a:schemeClr>
                </a:solidFill>
              </a:rPr>
              <a:t>.</a:t>
            </a:r>
            <a:endParaRPr lang="es-CO" sz="80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84648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86236" y="13387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III trimestre , por mejorar</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4"/>
              </a:rPr>
              <a:t>1.Tecnicas de levantamiento de </a:t>
            </a:r>
            <a:r>
              <a:rPr lang="es-CO" sz="4000" dirty="0" smtClean="0">
                <a:solidFill>
                  <a:srgbClr val="6C6C6C"/>
                </a:solidFill>
                <a:latin typeface="Calibri"/>
                <a:sym typeface="Calibri"/>
                <a:hlinkClick r:id="rId5"/>
              </a:rPr>
              <a:t>información</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6"/>
              </a:rPr>
              <a:t>2.En el proyecto se evidencian la elaboración del BPMN (Negocio Actual)</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7"/>
              </a:rPr>
              <a:t>3.En el proyecto se evidencian los requerimientos funcionales y no funcionales usando el estándar IEEE830 o historias de </a:t>
            </a:r>
            <a:r>
              <a:rPr lang="es-CO" sz="4000" dirty="0" err="1" smtClean="0">
                <a:solidFill>
                  <a:srgbClr val="6C6C6C"/>
                </a:solidFill>
                <a:latin typeface="Calibri"/>
                <a:sym typeface="Calibri"/>
                <a:hlinkClick r:id="rId7"/>
              </a:rPr>
              <a:t>Scrum</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8"/>
              </a:rPr>
              <a:t>4.Inventario de los recursos existentes</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lang="es-CO" sz="40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III Trimestre</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9"/>
              </a:rPr>
              <a:t>1.Diagrama de clases</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10"/>
              </a:rPr>
              <a:t>2.Prototipos</a:t>
            </a:r>
            <a:r>
              <a:rPr lang="es-CO" sz="4000" dirty="0" smtClean="0">
                <a:solidFill>
                  <a:srgbClr val="6C6C6C"/>
                </a:solidFill>
                <a:latin typeface="Calibri"/>
                <a:sym typeface="Calibri"/>
              </a:rPr>
              <a:t> </a:t>
            </a:r>
            <a:r>
              <a:rPr lang="es-CO" sz="4000" dirty="0" err="1" smtClean="0">
                <a:solidFill>
                  <a:srgbClr val="6C6C6C"/>
                </a:solidFill>
                <a:latin typeface="Calibri"/>
                <a:sym typeface="Calibri"/>
                <a:hlinkClick r:id="rId11"/>
              </a:rPr>
              <a:t>Mockups</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12"/>
              </a:rPr>
              <a:t>3.MER</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13"/>
              </a:rPr>
              <a:t>4.Diagrama de Distribución</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1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72996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686236" y="1338766"/>
            <a:ext cx="10423724" cy="1968846"/>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9800" b="1" dirty="0" err="1" smtClean="0">
                <a:solidFill>
                  <a:srgbClr val="434343"/>
                </a:solidFill>
                <a:latin typeface="Calibri"/>
                <a:sym typeface="Calibri"/>
              </a:rPr>
              <a:t>Tabla</a:t>
            </a:r>
            <a:r>
              <a:rPr lang="en-US" sz="9800" b="1" dirty="0" smtClean="0">
                <a:solidFill>
                  <a:srgbClr val="434343"/>
                </a:solidFill>
                <a:latin typeface="Calibri"/>
                <a:sym typeface="Calibri"/>
              </a:rPr>
              <a:t> de </a:t>
            </a:r>
            <a:r>
              <a:rPr lang="en-US" sz="9800" b="1" dirty="0" err="1" smtClean="0">
                <a:solidFill>
                  <a:srgbClr val="434343"/>
                </a:solidFill>
                <a:latin typeface="Calibri"/>
                <a:sym typeface="Calibri"/>
              </a:rPr>
              <a:t>Contenido</a:t>
            </a:r>
            <a:endParaRPr sz="105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23728243" cy="9024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IV </a:t>
            </a:r>
            <a:r>
              <a:rPr lang="es-CO" sz="4000" dirty="0" smtClean="0">
                <a:solidFill>
                  <a:srgbClr val="6C6C6C"/>
                </a:solidFill>
                <a:latin typeface="Calibri"/>
                <a:sym typeface="Calibri"/>
              </a:rPr>
              <a:t>trimestre </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4"/>
              </a:rPr>
              <a:t>1.Tecnicas de levantamiento de </a:t>
            </a:r>
            <a:r>
              <a:rPr lang="es-CO" sz="4000" dirty="0" smtClean="0">
                <a:solidFill>
                  <a:srgbClr val="6C6C6C"/>
                </a:solidFill>
                <a:latin typeface="Calibri"/>
                <a:sym typeface="Calibri"/>
                <a:hlinkClick r:id="rId5"/>
              </a:rPr>
              <a:t>información</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6"/>
              </a:rPr>
              <a:t>2.En el proyecto se evidencian la elaboración del BPMN (Negocio Actual)</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7"/>
              </a:rPr>
              <a:t>3.En el proyecto se evidencian los requerimientos funcionales y no funcionales usando el estándar IEEE830 o historias de </a:t>
            </a:r>
            <a:r>
              <a:rPr lang="es-CO" sz="4000" dirty="0" err="1" smtClean="0">
                <a:solidFill>
                  <a:srgbClr val="6C6C6C"/>
                </a:solidFill>
                <a:latin typeface="Calibri"/>
                <a:sym typeface="Calibri"/>
                <a:hlinkClick r:id="rId7"/>
              </a:rPr>
              <a:t>Scrum</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smtClean="0">
                <a:solidFill>
                  <a:srgbClr val="6C6C6C"/>
                </a:solidFill>
                <a:latin typeface="Calibri"/>
                <a:sym typeface="Calibri"/>
              </a:rPr>
              <a:t>4.I</a:t>
            </a:r>
            <a:endParaRPr lang="es-CO" sz="4000" dirty="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endParaRPr dirty="0"/>
          </a:p>
        </p:txBody>
      </p:sp>
      <p:pic>
        <p:nvPicPr>
          <p:cNvPr id="5" name="image1.png"/>
          <p:cNvPicPr/>
          <p:nvPr/>
        </p:nvPicPr>
        <p:blipFill>
          <a:blip r:embed="rId8"/>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66298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590520" y="-45720"/>
            <a:ext cx="17186879" cy="2285336"/>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8800" b="1" dirty="0" err="1" smtClean="0">
                <a:solidFill>
                  <a:srgbClr val="FFFFFF"/>
                </a:solidFill>
                <a:latin typeface="Calibri"/>
                <a:ea typeface="Calibri"/>
                <a:cs typeface="Calibri"/>
                <a:sym typeface="Calibri"/>
                <a:hlinkClick r:id="rId4"/>
              </a:rPr>
              <a:t>Levantamiento</a:t>
            </a:r>
            <a:r>
              <a:rPr lang="en-US" sz="8800" b="1" dirty="0" smtClean="0">
                <a:solidFill>
                  <a:srgbClr val="FFFFFF"/>
                </a:solidFill>
                <a:latin typeface="Calibri"/>
                <a:ea typeface="Calibri"/>
                <a:cs typeface="Calibri"/>
                <a:sym typeface="Calibri"/>
                <a:hlinkClick r:id="rId4"/>
              </a:rPr>
              <a:t> de </a:t>
            </a:r>
            <a:r>
              <a:rPr lang="en-US" sz="8800" b="1" dirty="0" err="1" smtClean="0">
                <a:solidFill>
                  <a:srgbClr val="FFFFFF"/>
                </a:solidFill>
                <a:latin typeface="Calibri"/>
                <a:ea typeface="Calibri"/>
                <a:cs typeface="Calibri"/>
                <a:sym typeface="Calibri"/>
                <a:hlinkClick r:id="rId4"/>
              </a:rPr>
              <a:t>Informacion</a:t>
            </a:r>
            <a:r>
              <a:rPr lang="en-US" sz="8800" b="1" i="0" u="none" strike="noStrike" cap="none" dirty="0" smtClean="0">
                <a:solidFill>
                  <a:srgbClr val="FFFFFF"/>
                </a:solidFill>
                <a:latin typeface="Calibri"/>
                <a:ea typeface="Calibri"/>
                <a:cs typeface="Calibri"/>
                <a:sym typeface="Calibri"/>
                <a:hlinkClick r:id="rId4"/>
              </a:rPr>
              <a:t> </a:t>
            </a:r>
            <a:endParaRPr sz="1100" dirty="0"/>
          </a:p>
        </p:txBody>
      </p:sp>
      <p:sp>
        <p:nvSpPr>
          <p:cNvPr id="93" name="Google Shape;93;p19"/>
          <p:cNvSpPr/>
          <p:nvPr/>
        </p:nvSpPr>
        <p:spPr>
          <a:xfrm flipV="1">
            <a:off x="731946" y="2103120"/>
            <a:ext cx="17144573" cy="25058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731946" y="3982804"/>
            <a:ext cx="21579415" cy="10464403"/>
          </a:xfrm>
          <a:prstGeom prst="rect">
            <a:avLst/>
          </a:prstGeom>
          <a:noFill/>
        </p:spPr>
        <p:txBody>
          <a:bodyPr wrap="square" rtlCol="0">
            <a:spAutoFit/>
          </a:bodyPr>
          <a:lstStyle/>
          <a:p>
            <a:r>
              <a:rPr lang="es-ES" sz="6000" dirty="0">
                <a:solidFill>
                  <a:schemeClr val="bg1">
                    <a:lumMod val="50000"/>
                  </a:schemeClr>
                </a:solidFill>
                <a:latin typeface="Calibri" panose="020F0502020204030204" pitchFamily="34" charset="0"/>
              </a:rPr>
              <a:t>De acuerdo al proceso de negocio de la Droguería Única del Norte y teniendo en cuenta los métodos de recolección de información y a través de una investigación sobre los procesos que realiza la empresa, optamos por aplicar un proceso interactivo tipo entrevista, la cual consistió en preguntas tipo abiertas en donde se recolecto la gran parte de la información. </a:t>
            </a:r>
            <a:endParaRPr lang="es-ES" sz="6000" dirty="0" smtClean="0">
              <a:solidFill>
                <a:schemeClr val="bg1">
                  <a:lumMod val="50000"/>
                </a:schemeClr>
              </a:solidFill>
              <a:latin typeface="Calibri" panose="020F0502020204030204" pitchFamily="34" charset="0"/>
            </a:endParaRPr>
          </a:p>
          <a:p>
            <a:endParaRPr lang="es-ES" sz="6000" dirty="0" smtClean="0">
              <a:solidFill>
                <a:schemeClr val="bg1">
                  <a:lumMod val="50000"/>
                </a:schemeClr>
              </a:solidFill>
              <a:latin typeface="Calibri" panose="020F0502020204030204" pitchFamily="34" charset="0"/>
            </a:endParaRPr>
          </a:p>
          <a:p>
            <a:r>
              <a:rPr lang="es-ES" sz="6000" dirty="0" smtClean="0">
                <a:solidFill>
                  <a:schemeClr val="bg1">
                    <a:lumMod val="50000"/>
                  </a:schemeClr>
                </a:solidFill>
                <a:latin typeface="Calibri" panose="020F0502020204030204" pitchFamily="34" charset="0"/>
              </a:rPr>
              <a:t>A </a:t>
            </a:r>
            <a:r>
              <a:rPr lang="es-ES" sz="6000" dirty="0">
                <a:solidFill>
                  <a:schemeClr val="bg1">
                    <a:lumMod val="50000"/>
                  </a:schemeClr>
                </a:solidFill>
                <a:latin typeface="Calibri" panose="020F0502020204030204" pitchFamily="34" charset="0"/>
              </a:rPr>
              <a:t>parte de esto por falta de tiempo se pudo obtener una documentación en donde se especifica mas a detalle los procesos manejados , con lo cual se realizo un análisis de documentación y se completo la información.</a:t>
            </a:r>
          </a:p>
          <a:p>
            <a:endParaRPr lang="es-CO" dirty="0"/>
          </a:p>
        </p:txBody>
      </p:sp>
      <p:pic>
        <p:nvPicPr>
          <p:cNvPr id="5" name="image1.png"/>
          <p:cNvPicPr/>
          <p:nvPr/>
        </p:nvPicPr>
        <p:blipFill>
          <a:blip r:embed="rId5"/>
          <a:srcRect/>
          <a:stretch>
            <a:fillRect/>
          </a:stretch>
        </p:blipFill>
        <p:spPr>
          <a:xfrm>
            <a:off x="21132394" y="14447207"/>
            <a:ext cx="2870606" cy="1300793"/>
          </a:xfrm>
          <a:prstGeom prst="rect">
            <a:avLst/>
          </a:prstGeom>
          <a:ln/>
        </p:spPr>
      </p:pic>
      <p:sp>
        <p:nvSpPr>
          <p:cNvPr id="3" name="CuadroTexto 2"/>
          <p:cNvSpPr txBox="1"/>
          <p:nvPr/>
        </p:nvSpPr>
        <p:spPr>
          <a:xfrm>
            <a:off x="14173200" y="14813280"/>
            <a:ext cx="6442789" cy="646331"/>
          </a:xfrm>
          <a:prstGeom prst="rect">
            <a:avLst/>
          </a:prstGeom>
          <a:noFill/>
        </p:spPr>
        <p:txBody>
          <a:bodyPr wrap="none" rtlCol="0">
            <a:spAutoFit/>
          </a:bodyPr>
          <a:lstStyle/>
          <a:p>
            <a:r>
              <a:rPr lang="es-CO" sz="3600" dirty="0" smtClean="0">
                <a:solidFill>
                  <a:schemeClr val="tx2">
                    <a:lumMod val="50000"/>
                  </a:schemeClr>
                </a:solidFill>
                <a:hlinkClick r:id="rId6"/>
              </a:rPr>
              <a:t>Levantamiento De información</a:t>
            </a:r>
            <a:endParaRPr lang="es-CO" dirty="0">
              <a:solidFill>
                <a:schemeClr val="tx2">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6683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smtClean="0">
                <a:solidFill>
                  <a:srgbClr val="434343"/>
                </a:solidFill>
                <a:latin typeface="Calibri"/>
                <a:sym typeface="Calibri"/>
              </a:rPr>
              <a:t>1.Tecnicas de </a:t>
            </a:r>
            <a:r>
              <a:rPr lang="en-US" sz="8000" b="1" dirty="0" err="1" smtClean="0">
                <a:solidFill>
                  <a:srgbClr val="434343"/>
                </a:solidFill>
                <a:latin typeface="Calibri"/>
                <a:sym typeface="Calibri"/>
              </a:rPr>
              <a:t>levantamiento</a:t>
            </a:r>
            <a:r>
              <a:rPr lang="en-US" sz="8000" b="1" dirty="0" smtClean="0">
                <a:solidFill>
                  <a:srgbClr val="434343"/>
                </a:solidFill>
                <a:latin typeface="Calibri"/>
                <a:sym typeface="Calibri"/>
              </a:rPr>
              <a:t> de </a:t>
            </a:r>
            <a:r>
              <a:rPr lang="en-US" sz="8000" b="1" dirty="0" err="1" smtClean="0">
                <a:solidFill>
                  <a:srgbClr val="434343"/>
                </a:solidFill>
                <a:latin typeface="Calibri"/>
                <a:sym typeface="Calibri"/>
              </a:rPr>
              <a:t>informacion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655757" y="4828753"/>
            <a:ext cx="14111803" cy="897868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hlinkClick r:id="rId4"/>
              </a:rPr>
              <a:t>Entrevista :</a:t>
            </a:r>
            <a:endParaRPr lang="es-CO" sz="4000" dirty="0" smtClean="0">
              <a:solidFill>
                <a:srgbClr val="6C6C6C"/>
              </a:solidFill>
              <a:latin typeface="Calibri"/>
              <a:sym typeface="Calibri"/>
            </a:endParaRP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¿Cómo esta organizada la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procesos maneja la empresa y como los describiría?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misión tiene su empresa?</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¿Cuál es el personal usado en la empresa que implementa el proceso?</a:t>
            </a:r>
          </a:p>
          <a:p>
            <a:pPr marL="0" marR="0" lvl="0" indent="0" algn="l" rtl="0">
              <a:lnSpc>
                <a:spcPct val="127500"/>
              </a:lnSpc>
              <a:spcBef>
                <a:spcPts val="0"/>
              </a:spcBef>
              <a:spcAft>
                <a:spcPts val="0"/>
              </a:spcAft>
              <a:buClr>
                <a:srgbClr val="6C6C6C"/>
              </a:buClr>
              <a:buSzPts val="4000"/>
              <a:buFont typeface="Calibri"/>
              <a:buNone/>
            </a:pPr>
            <a:r>
              <a:rPr lang="es-CO" sz="4000" dirty="0" smtClean="0">
                <a:solidFill>
                  <a:srgbClr val="6C6C6C"/>
                </a:solidFill>
                <a:latin typeface="Calibri"/>
                <a:sym typeface="Calibri"/>
              </a:rPr>
              <a:t>¿Qué tipo de sistema de información se utiliza actualmente? </a:t>
            </a:r>
            <a:endParaRPr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1921" y="4746222"/>
            <a:ext cx="6005059" cy="8160815"/>
          </a:xfrm>
          <a:prstGeom prst="rect">
            <a:avLst/>
          </a:prstGeom>
        </p:spPr>
      </p:pic>
      <p:sp>
        <p:nvSpPr>
          <p:cNvPr id="2" name="CuadroTexto 1"/>
          <p:cNvSpPr txBox="1"/>
          <p:nvPr/>
        </p:nvSpPr>
        <p:spPr>
          <a:xfrm>
            <a:off x="15368321" y="13514372"/>
            <a:ext cx="6372257" cy="707886"/>
          </a:xfrm>
          <a:prstGeom prst="rect">
            <a:avLst/>
          </a:prstGeom>
          <a:noFill/>
        </p:spPr>
        <p:txBody>
          <a:bodyPr wrap="none" rtlCol="0">
            <a:spAutoFit/>
          </a:bodyPr>
          <a:lstStyle/>
          <a:p>
            <a:r>
              <a:rPr lang="es-CO" sz="4000" dirty="0" smtClean="0">
                <a:solidFill>
                  <a:schemeClr val="bg1">
                    <a:lumMod val="50000"/>
                  </a:schemeClr>
                </a:solidFill>
                <a:hlinkClick r:id="rId6"/>
              </a:rPr>
              <a:t>Análisis de Documentación</a:t>
            </a:r>
            <a:endParaRPr lang="es-CO" sz="4000" dirty="0">
              <a:solidFill>
                <a:schemeClr val="bg1">
                  <a:lumMod val="50000"/>
                </a:schemeClr>
              </a:solidFill>
            </a:endParaRPr>
          </a:p>
        </p:txBody>
      </p:sp>
      <p:pic>
        <p:nvPicPr>
          <p:cNvPr id="7" name="image1.png"/>
          <p:cNvPicPr/>
          <p:nvPr/>
        </p:nvPicPr>
        <p:blipFill>
          <a:blip r:embed="rId7"/>
          <a:srcRect/>
          <a:stretch>
            <a:fillRect/>
          </a:stretch>
        </p:blipFill>
        <p:spPr>
          <a:xfrm>
            <a:off x="21132394" y="14447207"/>
            <a:ext cx="2870606" cy="1300793"/>
          </a:xfrm>
          <a:prstGeom prst="rect">
            <a:avLst/>
          </a:prstGeom>
          <a:ln/>
        </p:spPr>
      </p:pic>
      <p:sp>
        <p:nvSpPr>
          <p:cNvPr id="3" name="CuadroTexto 2"/>
          <p:cNvSpPr txBox="1"/>
          <p:nvPr/>
        </p:nvSpPr>
        <p:spPr>
          <a:xfrm>
            <a:off x="686236" y="14950440"/>
            <a:ext cx="2236510" cy="646331"/>
          </a:xfrm>
          <a:prstGeom prst="rect">
            <a:avLst/>
          </a:prstGeom>
          <a:noFill/>
        </p:spPr>
        <p:txBody>
          <a:bodyPr wrap="none" rtlCol="0">
            <a:spAutoFit/>
          </a:bodyPr>
          <a:lstStyle/>
          <a:p>
            <a:r>
              <a:rPr lang="es-CO" sz="3600" dirty="0" smtClean="0">
                <a:solidFill>
                  <a:schemeClr val="tx2">
                    <a:lumMod val="50000"/>
                  </a:schemeClr>
                </a:solidFill>
                <a:hlinkClick r:id="rId8"/>
              </a:rPr>
              <a:t>Entrevista</a:t>
            </a:r>
            <a:endParaRPr lang="es-CO" dirty="0">
              <a:solidFill>
                <a:schemeClr val="tx2">
                  <a:lumMod val="50000"/>
                </a:schemeClr>
              </a:solidFill>
            </a:endParaRPr>
          </a:p>
        </p:txBody>
      </p:sp>
    </p:spTree>
    <p:extLst>
      <p:ext uri="{BB962C8B-B14F-4D97-AF65-F5344CB8AC3E}">
        <p14:creationId xmlns:p14="http://schemas.microsoft.com/office/powerpoint/2010/main" val="314995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0" y="27432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hlinkClick r:id="rId4"/>
              </a:rPr>
              <a:t>2.En el </a:t>
            </a:r>
            <a:r>
              <a:rPr lang="en-US" sz="5400" b="1" dirty="0" err="1" smtClean="0">
                <a:solidFill>
                  <a:srgbClr val="FFFFFF"/>
                </a:solidFill>
                <a:latin typeface="Calibri"/>
                <a:ea typeface="Calibri"/>
                <a:cs typeface="Calibri"/>
                <a:sym typeface="Calibri"/>
                <a:hlinkClick r:id="rId4"/>
              </a:rPr>
              <a:t>proyecto</a:t>
            </a:r>
            <a:r>
              <a:rPr lang="en-US" sz="5400" b="1" dirty="0" smtClean="0">
                <a:solidFill>
                  <a:srgbClr val="FFFFFF"/>
                </a:solidFill>
                <a:latin typeface="Calibri"/>
                <a:ea typeface="Calibri"/>
                <a:cs typeface="Calibri"/>
                <a:sym typeface="Calibri"/>
                <a:hlinkClick r:id="rId4"/>
              </a:rPr>
              <a:t> se </a:t>
            </a:r>
            <a:r>
              <a:rPr lang="en-US" sz="5400" b="1" dirty="0" err="1" smtClean="0">
                <a:solidFill>
                  <a:srgbClr val="FFFFFF"/>
                </a:solidFill>
                <a:latin typeface="Calibri"/>
                <a:ea typeface="Calibri"/>
                <a:cs typeface="Calibri"/>
                <a:sym typeface="Calibri"/>
                <a:hlinkClick r:id="rId4"/>
              </a:rPr>
              <a:t>evidencian</a:t>
            </a:r>
            <a:r>
              <a:rPr lang="en-US" sz="5400" b="1" dirty="0" smtClean="0">
                <a:solidFill>
                  <a:srgbClr val="FFFFFF"/>
                </a:solidFill>
                <a:latin typeface="Calibri"/>
                <a:ea typeface="Calibri"/>
                <a:cs typeface="Calibri"/>
                <a:sym typeface="Calibri"/>
                <a:hlinkClick r:id="rId4"/>
              </a:rPr>
              <a:t> la </a:t>
            </a:r>
            <a:r>
              <a:rPr lang="en-US" sz="5400" b="1" dirty="0" err="1" smtClean="0">
                <a:solidFill>
                  <a:srgbClr val="FFFFFF"/>
                </a:solidFill>
                <a:latin typeface="Calibri"/>
                <a:ea typeface="Calibri"/>
                <a:cs typeface="Calibri"/>
                <a:sym typeface="Calibri"/>
                <a:hlinkClick r:id="rId4"/>
              </a:rPr>
              <a:t>elaboracion</a:t>
            </a:r>
            <a:r>
              <a:rPr lang="en-US" sz="5400" b="1" dirty="0" smtClean="0">
                <a:solidFill>
                  <a:srgbClr val="FFFFFF"/>
                </a:solidFill>
                <a:latin typeface="Calibri"/>
                <a:ea typeface="Calibri"/>
                <a:cs typeface="Calibri"/>
                <a:sym typeface="Calibri"/>
                <a:hlinkClick r:id="rId4"/>
              </a:rPr>
              <a:t> del BPMN (</a:t>
            </a:r>
            <a:r>
              <a:rPr lang="en-US" sz="5400" b="1" dirty="0" err="1" smtClean="0">
                <a:solidFill>
                  <a:srgbClr val="FFFFFF"/>
                </a:solidFill>
                <a:latin typeface="Calibri"/>
                <a:ea typeface="Calibri"/>
                <a:cs typeface="Calibri"/>
                <a:sym typeface="Calibri"/>
                <a:hlinkClick r:id="rId4"/>
              </a:rPr>
              <a:t>Negocio</a:t>
            </a:r>
            <a:r>
              <a:rPr lang="en-US" sz="5400" b="1" dirty="0" smtClean="0">
                <a:solidFill>
                  <a:srgbClr val="FFFFFF"/>
                </a:solidFill>
                <a:latin typeface="Calibri"/>
                <a:ea typeface="Calibri"/>
                <a:cs typeface="Calibri"/>
                <a:sym typeface="Calibri"/>
                <a:hlinkClick r:id="rId4"/>
              </a:rPr>
              <a:t> Actual)</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02" y="3909167"/>
            <a:ext cx="19438482" cy="10675514"/>
          </a:xfrm>
          <a:prstGeom prst="rect">
            <a:avLst/>
          </a:prstGeom>
        </p:spPr>
      </p:pic>
      <p:sp>
        <p:nvSpPr>
          <p:cNvPr id="2" name="CuadroTexto 1"/>
          <p:cNvSpPr txBox="1"/>
          <p:nvPr/>
        </p:nvSpPr>
        <p:spPr>
          <a:xfrm>
            <a:off x="21164520" y="14584681"/>
            <a:ext cx="1665841" cy="707886"/>
          </a:xfrm>
          <a:prstGeom prst="rect">
            <a:avLst/>
          </a:prstGeom>
          <a:noFill/>
        </p:spPr>
        <p:txBody>
          <a:bodyPr wrap="none" rtlCol="0">
            <a:spAutoFit/>
          </a:bodyPr>
          <a:lstStyle/>
          <a:p>
            <a:r>
              <a:rPr lang="es-CO" sz="4000" dirty="0" smtClean="0">
                <a:hlinkClick r:id="rId4"/>
              </a:rPr>
              <a:t>BPMN</a:t>
            </a:r>
            <a:endParaRPr lang="es-CO" dirty="0"/>
          </a:p>
        </p:txBody>
      </p:sp>
    </p:spTree>
    <p:extLst>
      <p:ext uri="{BB962C8B-B14F-4D97-AF65-F5344CB8AC3E}">
        <p14:creationId xmlns:p14="http://schemas.microsoft.com/office/powerpoint/2010/main" val="192167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75817" y="228600"/>
            <a:ext cx="21164520" cy="1828800"/>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n-US" sz="5400" b="1" dirty="0" smtClean="0">
                <a:solidFill>
                  <a:srgbClr val="FFFFFF"/>
                </a:solidFill>
                <a:latin typeface="Calibri"/>
                <a:ea typeface="Calibri"/>
                <a:cs typeface="Calibri"/>
                <a:sym typeface="Calibri"/>
              </a:rPr>
              <a:t>3.En el </a:t>
            </a:r>
            <a:r>
              <a:rPr lang="en-US" sz="5400" b="1" dirty="0" err="1" smtClean="0">
                <a:solidFill>
                  <a:srgbClr val="FFFFFF"/>
                </a:solidFill>
                <a:latin typeface="Calibri"/>
                <a:ea typeface="Calibri"/>
                <a:cs typeface="Calibri"/>
                <a:sym typeface="Calibri"/>
              </a:rPr>
              <a:t>proyecto</a:t>
            </a:r>
            <a:r>
              <a:rPr lang="en-US" sz="5400" b="1" dirty="0" smtClean="0">
                <a:solidFill>
                  <a:srgbClr val="FFFFFF"/>
                </a:solidFill>
                <a:latin typeface="Calibri"/>
                <a:ea typeface="Calibri"/>
                <a:cs typeface="Calibri"/>
                <a:sym typeface="Calibri"/>
              </a:rPr>
              <a:t> se </a:t>
            </a:r>
            <a:r>
              <a:rPr lang="en-US" sz="5400" b="1" dirty="0" err="1" smtClean="0">
                <a:solidFill>
                  <a:srgbClr val="FFFFFF"/>
                </a:solidFill>
                <a:latin typeface="Calibri"/>
                <a:ea typeface="Calibri"/>
                <a:cs typeface="Calibri"/>
                <a:sym typeface="Calibri"/>
              </a:rPr>
              <a:t>evidencian</a:t>
            </a:r>
            <a:r>
              <a:rPr lang="en-US" sz="5400" b="1" dirty="0" smtClean="0">
                <a:solidFill>
                  <a:srgbClr val="FFFFFF"/>
                </a:solidFill>
                <a:latin typeface="Calibri"/>
                <a:ea typeface="Calibri"/>
                <a:cs typeface="Calibri"/>
                <a:sym typeface="Calibri"/>
              </a:rPr>
              <a:t> los </a:t>
            </a:r>
            <a:r>
              <a:rPr lang="en-US" sz="5400" b="1" dirty="0" err="1" smtClean="0">
                <a:solidFill>
                  <a:srgbClr val="FFFFFF"/>
                </a:solidFill>
                <a:latin typeface="Calibri"/>
                <a:ea typeface="Calibri"/>
                <a:cs typeface="Calibri"/>
                <a:sym typeface="Calibri"/>
              </a:rPr>
              <a:t>requerimientos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y no </a:t>
            </a:r>
            <a:r>
              <a:rPr lang="en-US" sz="5400" b="1" dirty="0" err="1" smtClean="0">
                <a:solidFill>
                  <a:srgbClr val="FFFFFF"/>
                </a:solidFill>
                <a:latin typeface="Calibri"/>
                <a:ea typeface="Calibri"/>
                <a:cs typeface="Calibri"/>
                <a:sym typeface="Calibri"/>
              </a:rPr>
              <a:t>funcionales</a:t>
            </a:r>
            <a:r>
              <a:rPr lang="en-US" sz="5400" b="1" dirty="0" smtClean="0">
                <a:solidFill>
                  <a:srgbClr val="FFFFFF"/>
                </a:solidFill>
                <a:latin typeface="Calibri"/>
                <a:ea typeface="Calibri"/>
                <a:cs typeface="Calibri"/>
                <a:sym typeface="Calibri"/>
              </a:rPr>
              <a:t> </a:t>
            </a:r>
            <a:r>
              <a:rPr lang="en-US" sz="5400" b="1" dirty="0" err="1" smtClean="0">
                <a:solidFill>
                  <a:srgbClr val="FFFFFF"/>
                </a:solidFill>
                <a:latin typeface="Calibri"/>
                <a:ea typeface="Calibri"/>
                <a:cs typeface="Calibri"/>
                <a:sym typeface="Calibri"/>
              </a:rPr>
              <a:t>usando</a:t>
            </a:r>
            <a:r>
              <a:rPr lang="en-US" sz="5400" b="1" dirty="0" smtClean="0">
                <a:solidFill>
                  <a:srgbClr val="FFFFFF"/>
                </a:solidFill>
                <a:latin typeface="Calibri"/>
                <a:ea typeface="Calibri"/>
                <a:cs typeface="Calibri"/>
                <a:sym typeface="Calibri"/>
              </a:rPr>
              <a:t> el </a:t>
            </a:r>
            <a:r>
              <a:rPr lang="en-US" sz="5400" b="1" dirty="0" err="1" smtClean="0">
                <a:solidFill>
                  <a:srgbClr val="FFFFFF"/>
                </a:solidFill>
                <a:latin typeface="Calibri"/>
                <a:ea typeface="Calibri"/>
                <a:cs typeface="Calibri"/>
                <a:sym typeface="Calibri"/>
              </a:rPr>
              <a:t>estandar</a:t>
            </a:r>
            <a:r>
              <a:rPr lang="en-US" sz="5400" b="1" dirty="0" smtClean="0">
                <a:solidFill>
                  <a:srgbClr val="FFFFFF"/>
                </a:solidFill>
                <a:latin typeface="Calibri"/>
                <a:ea typeface="Calibri"/>
                <a:cs typeface="Calibri"/>
                <a:sym typeface="Calibri"/>
              </a:rPr>
              <a:t> IEEE830 o </a:t>
            </a:r>
            <a:r>
              <a:rPr lang="en-US" sz="5400" b="1" dirty="0" err="1" smtClean="0">
                <a:solidFill>
                  <a:srgbClr val="FFFFFF"/>
                </a:solidFill>
                <a:latin typeface="Calibri"/>
                <a:ea typeface="Calibri"/>
                <a:cs typeface="Calibri"/>
                <a:sym typeface="Calibri"/>
              </a:rPr>
              <a:t>historias</a:t>
            </a:r>
            <a:r>
              <a:rPr lang="en-US" sz="5400" b="1" dirty="0" smtClean="0">
                <a:solidFill>
                  <a:srgbClr val="FFFFFF"/>
                </a:solidFill>
                <a:latin typeface="Calibri"/>
                <a:ea typeface="Calibri"/>
                <a:cs typeface="Calibri"/>
                <a:sym typeface="Calibri"/>
              </a:rPr>
              <a:t> de </a:t>
            </a:r>
            <a:r>
              <a:rPr lang="en-US" sz="5400" b="1" dirty="0" err="1" smtClean="0">
                <a:solidFill>
                  <a:srgbClr val="FFFFFF"/>
                </a:solidFill>
                <a:latin typeface="Calibri"/>
                <a:ea typeface="Calibri"/>
                <a:cs typeface="Calibri"/>
                <a:sym typeface="Calibri"/>
              </a:rPr>
              <a:t>usuario</a:t>
            </a:r>
            <a:r>
              <a:rPr lang="en-US" sz="5400" b="1" dirty="0" smtClean="0">
                <a:solidFill>
                  <a:srgbClr val="FFFFFF"/>
                </a:solidFill>
                <a:latin typeface="Calibri"/>
                <a:ea typeface="Calibri"/>
                <a:cs typeface="Calibri"/>
                <a:sym typeface="Calibri"/>
              </a:rPr>
              <a:t> Scrum</a:t>
            </a:r>
            <a:endParaRPr sz="5400" dirty="0"/>
          </a:p>
        </p:txBody>
      </p:sp>
      <p:sp>
        <p:nvSpPr>
          <p:cNvPr id="93" name="Google Shape;93;p19"/>
          <p:cNvSpPr/>
          <p:nvPr/>
        </p:nvSpPr>
        <p:spPr>
          <a:xfrm flipV="1">
            <a:off x="365760" y="2194560"/>
            <a:ext cx="20798760" cy="274320"/>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6" name="Marcador de texto 2"/>
          <p:cNvSpPr>
            <a:spLocks noGrp="1"/>
          </p:cNvSpPr>
          <p:nvPr>
            <p:ph type="body" idx="1"/>
          </p:nvPr>
        </p:nvSpPr>
        <p:spPr>
          <a:xfrm>
            <a:off x="365760" y="3343728"/>
            <a:ext cx="3693918" cy="2988130"/>
          </a:xfrm>
        </p:spPr>
        <p:txBody>
          <a:bodyPr>
            <a:normAutofit/>
          </a:bodyPr>
          <a:lstStyle/>
          <a:p>
            <a:pPr marL="114300" indent="0">
              <a:buNone/>
            </a:pPr>
            <a:r>
              <a:rPr lang="es-ES" sz="2000" dirty="0"/>
              <a:t>Requisitos Funcionales</a:t>
            </a:r>
          </a:p>
        </p:txBody>
      </p:sp>
      <p:graphicFrame>
        <p:nvGraphicFramePr>
          <p:cNvPr id="7" name="Tabla 6"/>
          <p:cNvGraphicFramePr>
            <a:graphicFrameLocks noGrp="1"/>
          </p:cNvGraphicFramePr>
          <p:nvPr>
            <p:extLst>
              <p:ext uri="{D42A27DB-BD31-4B8C-83A1-F6EECF244321}">
                <p14:modId xmlns:p14="http://schemas.microsoft.com/office/powerpoint/2010/main" val="13870409"/>
              </p:ext>
            </p:extLst>
          </p:nvPr>
        </p:nvGraphicFramePr>
        <p:xfrm>
          <a:off x="365760" y="5669880"/>
          <a:ext cx="11201400" cy="10173482"/>
        </p:xfrm>
        <a:graphic>
          <a:graphicData uri="http://schemas.openxmlformats.org/drawingml/2006/table">
            <a:tbl>
              <a:tblPr firstRow="1" firstCol="1" bandRow="1">
                <a:tableStyleId>{3B4B98B0-60AC-42C2-AFA5-B58CD77FA1E5}</a:tableStyleId>
              </a:tblPr>
              <a:tblGrid>
                <a:gridCol w="3673341">
                  <a:extLst>
                    <a:ext uri="{9D8B030D-6E8A-4147-A177-3AD203B41FA5}">
                      <a16:colId xmlns:a16="http://schemas.microsoft.com/office/drawing/2014/main" xmlns="" val="20000"/>
                    </a:ext>
                  </a:extLst>
                </a:gridCol>
                <a:gridCol w="7528059">
                  <a:extLst>
                    <a:ext uri="{9D8B030D-6E8A-4147-A177-3AD203B41FA5}">
                      <a16:colId xmlns:a16="http://schemas.microsoft.com/office/drawing/2014/main" xmlns="" val="20001"/>
                    </a:ext>
                  </a:extLst>
                </a:gridCol>
              </a:tblGrid>
              <a:tr h="1768006">
                <a:tc>
                  <a:txBody>
                    <a:bodyPr/>
                    <a:lstStyle/>
                    <a:p>
                      <a:pPr>
                        <a:lnSpc>
                          <a:spcPct val="107000"/>
                        </a:lnSpc>
                        <a:spcAft>
                          <a:spcPts val="800"/>
                        </a:spcAft>
                      </a:pPr>
                      <a:r>
                        <a:rPr lang="es-ES_tradnl" sz="4000" dirty="0">
                          <a:effectLst/>
                          <a:latin typeface="+mj-lt"/>
                        </a:rPr>
                        <a:t>Identificación del requerimiento: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RF16</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33784">
                <a:tc>
                  <a:txBody>
                    <a:bodyPr/>
                    <a:lstStyle/>
                    <a:p>
                      <a:pPr>
                        <a:lnSpc>
                          <a:spcPct val="107000"/>
                        </a:lnSpc>
                        <a:spcAft>
                          <a:spcPts val="800"/>
                        </a:spcAft>
                      </a:pPr>
                      <a:r>
                        <a:rPr lang="es-ES_tradnl" sz="4000">
                          <a:effectLst/>
                          <a:latin typeface="+mj-lt"/>
                        </a:rPr>
                        <a:t>Nombre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El sistema deberá permitir al administrador modificar usuarios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224565">
                <a:tc>
                  <a:txBody>
                    <a:bodyPr/>
                    <a:lstStyle/>
                    <a:p>
                      <a:pPr>
                        <a:lnSpc>
                          <a:spcPct val="107000"/>
                        </a:lnSpc>
                        <a:spcAft>
                          <a:spcPts val="800"/>
                        </a:spcAft>
                      </a:pPr>
                      <a:r>
                        <a:rPr lang="es-ES_tradnl" sz="4000">
                          <a:effectLst/>
                          <a:latin typeface="+mj-lt"/>
                        </a:rPr>
                        <a:t>Características:</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a:effectLst/>
                          <a:latin typeface="+mj-lt"/>
                        </a:rPr>
                        <a:t>Acción responsable por Jefe  Administrativo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357339">
                <a:tc>
                  <a:txBody>
                    <a:bodyPr/>
                    <a:lstStyle/>
                    <a:p>
                      <a:pPr>
                        <a:lnSpc>
                          <a:spcPct val="107000"/>
                        </a:lnSpc>
                        <a:spcAft>
                          <a:spcPts val="800"/>
                        </a:spcAft>
                      </a:pPr>
                      <a:r>
                        <a:rPr lang="es-ES_tradnl" sz="4000">
                          <a:effectLst/>
                          <a:latin typeface="+mj-lt"/>
                        </a:rPr>
                        <a:t>Descripción del requerimiento:</a:t>
                      </a:r>
                      <a:endParaRPr lang="es-CO" sz="40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ES_tradnl" sz="4000" dirty="0">
                          <a:effectLst/>
                          <a:latin typeface="+mj-lt"/>
                        </a:rPr>
                        <a:t>El sistema permitirá la administración de los usuarios al Jefe Administrativo para un correcto uso del sistema</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693946">
                <a:tc gridSpan="2">
                  <a:txBody>
                    <a:bodyPr/>
                    <a:lstStyle/>
                    <a:p>
                      <a:pPr>
                        <a:lnSpc>
                          <a:spcPct val="107000"/>
                        </a:lnSpc>
                        <a:spcAft>
                          <a:spcPts val="0"/>
                        </a:spcAft>
                      </a:pPr>
                      <a:r>
                        <a:rPr lang="es-ES_tradnl" sz="4000" dirty="0">
                          <a:effectLst/>
                          <a:latin typeface="+mj-lt"/>
                        </a:rPr>
                        <a:t>  </a:t>
                      </a:r>
                      <a:endParaRPr lang="es-CO" sz="4000" dirty="0">
                        <a:effectLst/>
                        <a:latin typeface="+mj-lt"/>
                      </a:endParaRPr>
                    </a:p>
                    <a:p>
                      <a:pPr>
                        <a:lnSpc>
                          <a:spcPct val="107000"/>
                        </a:lnSpc>
                        <a:spcAft>
                          <a:spcPts val="0"/>
                        </a:spcAft>
                      </a:pPr>
                      <a:r>
                        <a:rPr lang="es-ES_tradnl" sz="4000" dirty="0">
                          <a:effectLst/>
                          <a:latin typeface="+mj-lt"/>
                        </a:rPr>
                        <a:t>Prioridad: Medio</a:t>
                      </a:r>
                      <a:endParaRPr lang="es-CO" sz="4000" dirty="0">
                        <a:effectLst/>
                        <a:latin typeface="+mj-lt"/>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xmlns="" val="100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270912364"/>
              </p:ext>
            </p:extLst>
          </p:nvPr>
        </p:nvGraphicFramePr>
        <p:xfrm>
          <a:off x="12278384" y="5610815"/>
          <a:ext cx="11313136" cy="9067770"/>
        </p:xfrm>
        <a:graphic>
          <a:graphicData uri="http://schemas.openxmlformats.org/drawingml/2006/table">
            <a:tbl>
              <a:tblPr firstRow="1" firstCol="1" bandRow="1">
                <a:tableStyleId>{3B4B98B0-60AC-42C2-AFA5-B58CD77FA1E5}</a:tableStyleId>
              </a:tblPr>
              <a:tblGrid>
                <a:gridCol w="4103409">
                  <a:extLst>
                    <a:ext uri="{9D8B030D-6E8A-4147-A177-3AD203B41FA5}">
                      <a16:colId xmlns:a16="http://schemas.microsoft.com/office/drawing/2014/main" xmlns="" val="20000"/>
                    </a:ext>
                  </a:extLst>
                </a:gridCol>
                <a:gridCol w="7209727">
                  <a:extLst>
                    <a:ext uri="{9D8B030D-6E8A-4147-A177-3AD203B41FA5}">
                      <a16:colId xmlns:a16="http://schemas.microsoft.com/office/drawing/2014/main" xmlns="" val="20001"/>
                    </a:ext>
                  </a:extLst>
                </a:gridCol>
              </a:tblGrid>
              <a:tr h="1203359">
                <a:tc>
                  <a:txBody>
                    <a:bodyPr/>
                    <a:lstStyle/>
                    <a:p>
                      <a:pPr>
                        <a:lnSpc>
                          <a:spcPct val="107000"/>
                        </a:lnSpc>
                        <a:spcAft>
                          <a:spcPts val="800"/>
                        </a:spcAft>
                      </a:pPr>
                      <a:r>
                        <a:rPr lang="es-ES_tradnl" sz="3600" dirty="0">
                          <a:effectLst/>
                        </a:rPr>
                        <a:t>Identificación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RNF10</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0"/>
                  </a:ext>
                </a:extLst>
              </a:tr>
              <a:tr h="2355291">
                <a:tc>
                  <a:txBody>
                    <a:bodyPr/>
                    <a:lstStyle/>
                    <a:p>
                      <a:pPr>
                        <a:lnSpc>
                          <a:spcPct val="107000"/>
                        </a:lnSpc>
                        <a:spcAft>
                          <a:spcPts val="800"/>
                        </a:spcAft>
                      </a:pPr>
                      <a:r>
                        <a:rPr lang="es-ES_tradnl" sz="3600" dirty="0">
                          <a:effectLst/>
                        </a:rPr>
                        <a:t>Nombre del Requerimiento: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El sistema de información deberá estar en capacidad de permitir en el futuro el desarrollo de nuevas actualizaciones</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1"/>
                  </a:ext>
                </a:extLst>
              </a:tr>
              <a:tr h="611966">
                <a:tc>
                  <a:txBody>
                    <a:bodyPr/>
                    <a:lstStyle/>
                    <a:p>
                      <a:pPr>
                        <a:lnSpc>
                          <a:spcPct val="107000"/>
                        </a:lnSpc>
                        <a:spcAft>
                          <a:spcPts val="800"/>
                        </a:spcAft>
                      </a:pPr>
                      <a:r>
                        <a:rPr lang="es-ES_tradnl" sz="3600">
                          <a:effectLst/>
                        </a:rPr>
                        <a:t>Características:</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ES_tradnl" sz="3600" dirty="0">
                          <a:effectLst/>
                        </a:rPr>
                        <a:t>Acción responsable por el Sistema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2"/>
                  </a:ext>
                </a:extLst>
              </a:tr>
              <a:tr h="1774185">
                <a:tc>
                  <a:txBody>
                    <a:bodyPr/>
                    <a:lstStyle/>
                    <a:p>
                      <a:pPr>
                        <a:lnSpc>
                          <a:spcPct val="107000"/>
                        </a:lnSpc>
                        <a:spcAft>
                          <a:spcPts val="800"/>
                        </a:spcAft>
                      </a:pPr>
                      <a:r>
                        <a:rPr lang="es-ES_tradnl" sz="3600">
                          <a:effectLst/>
                        </a:rPr>
                        <a:t>Descripción del requerimiento:</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s-CO" sz="3600" dirty="0">
                          <a:effectLst/>
                        </a:rPr>
                        <a:t>El sistema permitirá una actualización para mejorar su optimización y estructura</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3"/>
                  </a:ext>
                </a:extLst>
              </a:tr>
              <a:tr h="1917146">
                <a:tc>
                  <a:txBody>
                    <a:bodyPr/>
                    <a:lstStyle/>
                    <a:p>
                      <a:pPr>
                        <a:lnSpc>
                          <a:spcPct val="107000"/>
                        </a:lnSpc>
                        <a:spcAft>
                          <a:spcPts val="800"/>
                        </a:spcAft>
                      </a:pPr>
                      <a:r>
                        <a:rPr lang="es-ES_tradnl" sz="3600">
                          <a:effectLst/>
                        </a:rPr>
                        <a:t>Requerimiento no funcional:</a:t>
                      </a:r>
                      <a:endParaRPr lang="es-CO"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RNF01</a:t>
                      </a:r>
                      <a:endParaRPr lang="es-CO" sz="3600" dirty="0">
                        <a:effectLst/>
                      </a:endParaRPr>
                    </a:p>
                    <a:p>
                      <a:pPr marL="342900" lvl="0" indent="-342900">
                        <a:lnSpc>
                          <a:spcPct val="107000"/>
                        </a:lnSpc>
                        <a:spcAft>
                          <a:spcPts val="800"/>
                        </a:spcAft>
                        <a:buFont typeface="Symbol" panose="05050102010706020507" pitchFamily="18" charset="2"/>
                        <a:buChar char=""/>
                        <a:tabLst>
                          <a:tab pos="457200" algn="l"/>
                        </a:tabLst>
                      </a:pPr>
                      <a:r>
                        <a:rPr lang="es-ES_tradnl" sz="3600" dirty="0">
                          <a:effectLst/>
                        </a:rPr>
                        <a:t>RNF06</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a16="http://schemas.microsoft.com/office/drawing/2014/main" xmlns="" val="10004"/>
                  </a:ext>
                </a:extLst>
              </a:tr>
              <a:tr h="1203359">
                <a:tc gridSpan="2">
                  <a:txBody>
                    <a:bodyPr/>
                    <a:lstStyle/>
                    <a:p>
                      <a:pPr>
                        <a:lnSpc>
                          <a:spcPct val="107000"/>
                        </a:lnSpc>
                        <a:spcAft>
                          <a:spcPts val="800"/>
                        </a:spcAft>
                      </a:pPr>
                      <a:r>
                        <a:rPr lang="es-ES_tradnl" sz="3600" dirty="0">
                          <a:effectLst/>
                        </a:rPr>
                        <a:t>Tipo: Capacidad de ser mantenido</a:t>
                      </a:r>
                      <a:endParaRPr lang="es-CO"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hMerge="1">
                  <a:txBody>
                    <a:bodyPr/>
                    <a:lstStyle/>
                    <a:p>
                      <a:endParaRPr lang="es-CO"/>
                    </a:p>
                  </a:txBody>
                  <a:tcPr/>
                </a:tc>
                <a:extLst>
                  <a:ext uri="{0D108BD9-81ED-4DB2-BD59-A6C34878D82A}">
                    <a16:rowId xmlns:a16="http://schemas.microsoft.com/office/drawing/2014/main" xmlns="" val="10005"/>
                  </a:ext>
                </a:extLst>
              </a:tr>
            </a:tbl>
          </a:graphicData>
        </a:graphic>
      </p:graphicFrame>
      <p:sp>
        <p:nvSpPr>
          <p:cNvPr id="2" name="CuadroTexto 1"/>
          <p:cNvSpPr txBox="1"/>
          <p:nvPr/>
        </p:nvSpPr>
        <p:spPr>
          <a:xfrm>
            <a:off x="365760" y="4423023"/>
            <a:ext cx="5487400" cy="707886"/>
          </a:xfrm>
          <a:prstGeom prst="rect">
            <a:avLst/>
          </a:prstGeom>
          <a:noFill/>
        </p:spPr>
        <p:txBody>
          <a:bodyPr wrap="none" rtlCol="0">
            <a:spAutoFit/>
          </a:bodyPr>
          <a:lstStyle/>
          <a:p>
            <a:r>
              <a:rPr lang="es-CO" sz="4000" dirty="0" smtClean="0">
                <a:solidFill>
                  <a:schemeClr val="bg1">
                    <a:lumMod val="50000"/>
                  </a:schemeClr>
                </a:solidFill>
                <a:hlinkClick r:id="rId4"/>
              </a:rPr>
              <a:t>Requisitos Funcionales</a:t>
            </a:r>
            <a:endParaRPr lang="es-CO" sz="4000" dirty="0">
              <a:solidFill>
                <a:schemeClr val="bg1">
                  <a:lumMod val="50000"/>
                </a:schemeClr>
              </a:solidFill>
            </a:endParaRPr>
          </a:p>
        </p:txBody>
      </p:sp>
      <p:sp>
        <p:nvSpPr>
          <p:cNvPr id="9" name="CuadroTexto 8"/>
          <p:cNvSpPr txBox="1"/>
          <p:nvPr/>
        </p:nvSpPr>
        <p:spPr>
          <a:xfrm>
            <a:off x="12405360" y="4423023"/>
            <a:ext cx="6285695" cy="707886"/>
          </a:xfrm>
          <a:prstGeom prst="rect">
            <a:avLst/>
          </a:prstGeom>
          <a:noFill/>
        </p:spPr>
        <p:txBody>
          <a:bodyPr wrap="none" rtlCol="0">
            <a:spAutoFit/>
          </a:bodyPr>
          <a:lstStyle/>
          <a:p>
            <a:r>
              <a:rPr lang="es-CO" sz="4000" dirty="0" smtClean="0">
                <a:solidFill>
                  <a:schemeClr val="bg1">
                    <a:lumMod val="50000"/>
                  </a:schemeClr>
                </a:solidFill>
                <a:hlinkClick r:id="rId4"/>
              </a:rPr>
              <a:t>Requisitos No Funcionales</a:t>
            </a:r>
            <a:endParaRPr lang="es-CO" sz="4000" dirty="0">
              <a:solidFill>
                <a:schemeClr val="bg1">
                  <a:lumMod val="50000"/>
                </a:schemeClr>
              </a:solidFill>
            </a:endParaRPr>
          </a:p>
        </p:txBody>
      </p:sp>
      <p:pic>
        <p:nvPicPr>
          <p:cNvPr id="10" name="image1.png"/>
          <p:cNvPicPr/>
          <p:nvPr/>
        </p:nvPicPr>
        <p:blipFill>
          <a:blip r:embed="rId5"/>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7696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2582744" y="1215377"/>
            <a:ext cx="23225324" cy="2215624"/>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Inventario</a:t>
            </a:r>
            <a:r>
              <a:rPr lang="en-US" sz="8000" b="1" dirty="0" smtClean="0">
                <a:solidFill>
                  <a:srgbClr val="434343"/>
                </a:solidFill>
                <a:latin typeface="Calibri"/>
                <a:sym typeface="Calibri"/>
              </a:rPr>
              <a:t> de los </a:t>
            </a:r>
            <a:r>
              <a:rPr lang="en-US" sz="8000" b="1" dirty="0" err="1" smtClean="0">
                <a:solidFill>
                  <a:srgbClr val="434343"/>
                </a:solidFill>
                <a:latin typeface="Calibri"/>
                <a:sym typeface="Calibri"/>
              </a:rPr>
              <a:t>recursos</a:t>
            </a:r>
            <a:r>
              <a:rPr lang="en-US" sz="8000" b="1" dirty="0" smtClean="0">
                <a:solidFill>
                  <a:srgbClr val="434343"/>
                </a:solidFill>
                <a:latin typeface="Calibri"/>
                <a:sym typeface="Calibri"/>
              </a:rPr>
              <a:t> IT </a:t>
            </a:r>
            <a:r>
              <a:rPr lang="en-US" sz="8000" b="1" dirty="0" err="1" smtClean="0">
                <a:solidFill>
                  <a:srgbClr val="434343"/>
                </a:solidFill>
                <a:latin typeface="Calibri"/>
                <a:sym typeface="Calibri"/>
              </a:rPr>
              <a:t>existentes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265356" y="6224276"/>
            <a:ext cx="13090724" cy="4657084"/>
          </a:xfrm>
          <a:prstGeom prst="rect">
            <a:avLst/>
          </a:prstGeom>
          <a:noFill/>
          <a:ln>
            <a:noFill/>
          </a:ln>
        </p:spPr>
        <p:txBody>
          <a:bodyPr spcFirstLastPara="1" wrap="square" lIns="71425" tIns="71425" rIns="71425" bIns="71425" anchor="ctr" anchorCtr="0">
            <a:noAutofit/>
          </a:bodyPr>
          <a:lstStyle/>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Procesador de </a:t>
            </a:r>
            <a:r>
              <a:rPr lang="es-CO" sz="6000" dirty="0" err="1" smtClean="0">
                <a:solidFill>
                  <a:srgbClr val="6C6C6C"/>
                </a:solidFill>
                <a:latin typeface="Calibri"/>
                <a:sym typeface="Calibri"/>
              </a:rPr>
              <a:t>icore</a:t>
            </a:r>
            <a:r>
              <a:rPr lang="es-CO" sz="6000" dirty="0" smtClean="0">
                <a:solidFill>
                  <a:srgbClr val="6C6C6C"/>
                </a:solidFill>
                <a:latin typeface="Calibri"/>
                <a:sym typeface="Calibri"/>
              </a:rPr>
              <a:t> I5</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Memoria RAM de 4GB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Espacio disponible en el disco duro de 500GB</a:t>
            </a:r>
          </a:p>
          <a:p>
            <a:pPr marL="571500" marR="0" lvl="0" indent="-571500" algn="l" rtl="0">
              <a:lnSpc>
                <a:spcPct val="127500"/>
              </a:lnSpc>
              <a:spcBef>
                <a:spcPts val="0"/>
              </a:spcBef>
              <a:spcAft>
                <a:spcPts val="0"/>
              </a:spcAft>
              <a:buClr>
                <a:srgbClr val="6C6C6C"/>
              </a:buClr>
              <a:buSzPts val="4000"/>
              <a:buFont typeface="Arial" panose="020B0604020202020204" pitchFamily="34" charset="0"/>
              <a:buChar char="•"/>
            </a:pPr>
            <a:r>
              <a:rPr lang="es-CO" sz="6000" dirty="0" smtClean="0">
                <a:solidFill>
                  <a:srgbClr val="6C6C6C"/>
                </a:solidFill>
                <a:latin typeface="Calibri"/>
                <a:sym typeface="Calibri"/>
              </a:rPr>
              <a:t>Sistema operativo Windows 7 (32 bits)</a:t>
            </a:r>
            <a:endParaRPr sz="2400" dirty="0"/>
          </a:p>
        </p:txBody>
      </p:sp>
      <p:pic>
        <p:nvPicPr>
          <p:cNvPr id="7" name="image1.png"/>
          <p:cNvPicPr/>
          <p:nvPr/>
        </p:nvPicPr>
        <p:blipFill>
          <a:blip r:embed="rId4"/>
          <a:srcRect/>
          <a:stretch>
            <a:fillRect/>
          </a:stretch>
        </p:blipFill>
        <p:spPr>
          <a:xfrm>
            <a:off x="20642580" y="13944287"/>
            <a:ext cx="2870606" cy="1300793"/>
          </a:xfrm>
          <a:prstGeom prst="rect">
            <a:avLst/>
          </a:prstGeom>
          <a:ln/>
        </p:spPr>
      </p:pic>
    </p:spTree>
    <p:extLst>
      <p:ext uri="{BB962C8B-B14F-4D97-AF65-F5344CB8AC3E}">
        <p14:creationId xmlns:p14="http://schemas.microsoft.com/office/powerpoint/2010/main" val="211231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Clases</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96" y="4392384"/>
            <a:ext cx="18102104" cy="10558055"/>
          </a:xfrm>
          <a:prstGeom prst="rect">
            <a:avLst/>
          </a:prstGeom>
        </p:spPr>
      </p:pic>
      <p:pic>
        <p:nvPicPr>
          <p:cNvPr id="6" name="image1.png"/>
          <p:cNvPicPr/>
          <p:nvPr/>
        </p:nvPicPr>
        <p:blipFill>
          <a:blip r:embed="rId6"/>
          <a:srcRect/>
          <a:stretch>
            <a:fillRect/>
          </a:stretch>
        </p:blipFill>
        <p:spPr>
          <a:xfrm>
            <a:off x="20812354" y="13649646"/>
            <a:ext cx="2870606" cy="1300793"/>
          </a:xfrm>
          <a:prstGeom prst="rect">
            <a:avLst/>
          </a:prstGeom>
          <a:ln/>
        </p:spPr>
      </p:pic>
      <p:sp>
        <p:nvSpPr>
          <p:cNvPr id="2" name="CuadroTexto 1"/>
          <p:cNvSpPr txBox="1"/>
          <p:nvPr/>
        </p:nvSpPr>
        <p:spPr>
          <a:xfrm>
            <a:off x="16779240" y="14950439"/>
            <a:ext cx="4365298" cy="646331"/>
          </a:xfrm>
          <a:prstGeom prst="rect">
            <a:avLst/>
          </a:prstGeom>
          <a:noFill/>
        </p:spPr>
        <p:txBody>
          <a:bodyPr wrap="none" rtlCol="0">
            <a:spAutoFit/>
          </a:bodyPr>
          <a:lstStyle/>
          <a:p>
            <a:r>
              <a:rPr lang="es-CO" sz="3600" dirty="0" smtClean="0">
                <a:hlinkClick r:id="rId4"/>
              </a:rPr>
              <a:t>Diagrama de Clases</a:t>
            </a:r>
            <a:endParaRPr lang="es-CO" dirty="0"/>
          </a:p>
        </p:txBody>
      </p:sp>
    </p:spTree>
    <p:extLst>
      <p:ext uri="{BB962C8B-B14F-4D97-AF65-F5344CB8AC3E}">
        <p14:creationId xmlns:p14="http://schemas.microsoft.com/office/powerpoint/2010/main" val="2318251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23465" y="377383"/>
            <a:ext cx="7627185"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rPr>
              <a:t>Prototipos</a:t>
            </a:r>
            <a:endParaRPr sz="800" dirty="0"/>
          </a:p>
        </p:txBody>
      </p:sp>
      <p:sp>
        <p:nvSpPr>
          <p:cNvPr id="70" name="Google Shape;70;p16"/>
          <p:cNvSpPr/>
          <p:nvPr/>
        </p:nvSpPr>
        <p:spPr>
          <a:xfrm flipV="1">
            <a:off x="686236" y="2469618"/>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2" name="CuadroTexto 1"/>
          <p:cNvSpPr txBox="1"/>
          <p:nvPr/>
        </p:nvSpPr>
        <p:spPr>
          <a:xfrm>
            <a:off x="6862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6" name="CuadroTexto 5"/>
          <p:cNvSpPr txBox="1"/>
          <p:nvPr/>
        </p:nvSpPr>
        <p:spPr>
          <a:xfrm>
            <a:off x="13350894" y="9221748"/>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7" name="CuadroTexto 6"/>
          <p:cNvSpPr txBox="1"/>
          <p:nvPr/>
        </p:nvSpPr>
        <p:spPr>
          <a:xfrm>
            <a:off x="686236" y="92785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sp>
        <p:nvSpPr>
          <p:cNvPr id="8" name="CuadroTexto 7"/>
          <p:cNvSpPr txBox="1"/>
          <p:nvPr/>
        </p:nvSpPr>
        <p:spPr>
          <a:xfrm>
            <a:off x="13487836" y="3649291"/>
            <a:ext cx="7058343" cy="707886"/>
          </a:xfrm>
          <a:prstGeom prst="rect">
            <a:avLst/>
          </a:prstGeom>
          <a:noFill/>
        </p:spPr>
        <p:txBody>
          <a:bodyPr wrap="none" rtlCol="0">
            <a:spAutoFit/>
          </a:bodyPr>
          <a:lstStyle/>
          <a:p>
            <a:r>
              <a:rPr lang="es-CO" sz="4000" dirty="0" smtClean="0">
                <a:solidFill>
                  <a:schemeClr val="bg1">
                    <a:lumMod val="50000"/>
                  </a:schemeClr>
                </a:solidFill>
              </a:rPr>
              <a:t>Ventana Listado de Productos</a:t>
            </a:r>
            <a:endParaRPr lang="es-CO" sz="4000" dirty="0">
              <a:solidFill>
                <a:schemeClr val="bg1">
                  <a:lumMod val="50000"/>
                </a:schemeClr>
              </a:solidFill>
            </a:endParaRPr>
          </a:p>
        </p:txBody>
      </p:sp>
      <p:pic>
        <p:nvPicPr>
          <p:cNvPr id="9" name="Imagen 8">
            <a:extLst>
              <a:ext uri="{FF2B5EF4-FFF2-40B4-BE49-F238E27FC236}">
                <a16:creationId xmlns:a16="http://schemas.microsoft.com/office/drawing/2014/main" xmlns="" id="{FD5F79C0-E724-4D64-B85C-F5AEB7FAF7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1935" y="4718351"/>
            <a:ext cx="6638985" cy="3723220"/>
          </a:xfrm>
          <a:prstGeom prst="rect">
            <a:avLst/>
          </a:prstGeom>
          <a:noFill/>
          <a:ln>
            <a:noFill/>
          </a:ln>
        </p:spPr>
      </p:pic>
      <p:pic>
        <p:nvPicPr>
          <p:cNvPr id="10" name="Imagen 9" descr="Captura de pantalla de un celular&#10;&#10;Descripción generada automáticamente">
            <a:extLst>
              <a:ext uri="{FF2B5EF4-FFF2-40B4-BE49-F238E27FC236}">
                <a16:creationId xmlns:a16="http://schemas.microsoft.com/office/drawing/2014/main" xmlns="" id="{799B4DAE-74DA-4C07-BE46-1E8CD006B819}"/>
              </a:ext>
            </a:extLst>
          </p:cNvPr>
          <p:cNvPicPr>
            <a:picLocks noChangeAspect="1"/>
          </p:cNvPicPr>
          <p:nvPr/>
        </p:nvPicPr>
        <p:blipFill>
          <a:blip r:embed="rId5"/>
          <a:stretch>
            <a:fillRect/>
          </a:stretch>
        </p:blipFill>
        <p:spPr>
          <a:xfrm>
            <a:off x="13350894" y="4392954"/>
            <a:ext cx="9509324" cy="4048616"/>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935" y="10433441"/>
            <a:ext cx="6674684" cy="3759542"/>
          </a:xfrm>
          <a:prstGeom prst="rect">
            <a:avLst/>
          </a:prstGeom>
        </p:spPr>
      </p:pic>
      <p:pic>
        <p:nvPicPr>
          <p:cNvPr id="12" name="Imagen 11" descr="Captura de pantalla de computadora&#10;&#10;Descripción generada automáticamente">
            <a:extLst>
              <a:ext uri="{FF2B5EF4-FFF2-40B4-BE49-F238E27FC236}">
                <a16:creationId xmlns:a16="http://schemas.microsoft.com/office/drawing/2014/main" xmlns="" id="{26548F68-9692-42B6-8232-15B2DC011CAA}"/>
              </a:ext>
            </a:extLst>
          </p:cNvPr>
          <p:cNvPicPr>
            <a:picLocks noChangeAspect="1"/>
          </p:cNvPicPr>
          <p:nvPr/>
        </p:nvPicPr>
        <p:blipFill>
          <a:blip r:embed="rId7"/>
          <a:stretch>
            <a:fillRect/>
          </a:stretch>
        </p:blipFill>
        <p:spPr>
          <a:xfrm>
            <a:off x="12544059" y="10283577"/>
            <a:ext cx="8417957" cy="4095047"/>
          </a:xfrm>
          <a:prstGeom prst="rect">
            <a:avLst/>
          </a:prstGeom>
        </p:spPr>
      </p:pic>
      <p:pic>
        <p:nvPicPr>
          <p:cNvPr id="13" name="Imagen 12" descr="Captura de pantalla de un celular&#10;&#10;Descripción generada automáticamente">
            <a:extLst>
              <a:ext uri="{FF2B5EF4-FFF2-40B4-BE49-F238E27FC236}">
                <a16:creationId xmlns:a16="http://schemas.microsoft.com/office/drawing/2014/main" xmlns="" id="{FFCCF6B7-EF57-4CB2-92F4-B7B73115895B}"/>
              </a:ext>
            </a:extLst>
          </p:cNvPr>
          <p:cNvPicPr>
            <a:picLocks noChangeAspect="1"/>
          </p:cNvPicPr>
          <p:nvPr/>
        </p:nvPicPr>
        <p:blipFill>
          <a:blip r:embed="rId8"/>
          <a:stretch>
            <a:fillRect/>
          </a:stretch>
        </p:blipFill>
        <p:spPr>
          <a:xfrm>
            <a:off x="18697618" y="10247800"/>
            <a:ext cx="4162600" cy="4130824"/>
          </a:xfrm>
          <a:prstGeom prst="rect">
            <a:avLst/>
          </a:prstGeom>
        </p:spPr>
      </p:pic>
      <p:pic>
        <p:nvPicPr>
          <p:cNvPr id="14" name="image1.png"/>
          <p:cNvPicPr/>
          <p:nvPr/>
        </p:nvPicPr>
        <p:blipFill>
          <a:blip r:embed="rId9"/>
          <a:srcRect/>
          <a:stretch>
            <a:fillRect/>
          </a:stretch>
        </p:blipFill>
        <p:spPr>
          <a:xfrm>
            <a:off x="21132394" y="14447207"/>
            <a:ext cx="2596286" cy="1300793"/>
          </a:xfrm>
          <a:prstGeom prst="rect">
            <a:avLst/>
          </a:prstGeom>
          <a:ln/>
        </p:spPr>
      </p:pic>
      <p:sp>
        <p:nvSpPr>
          <p:cNvPr id="3" name="CuadroTexto 2"/>
          <p:cNvSpPr txBox="1"/>
          <p:nvPr/>
        </p:nvSpPr>
        <p:spPr>
          <a:xfrm>
            <a:off x="686236" y="14688838"/>
            <a:ext cx="5806440" cy="707886"/>
          </a:xfrm>
          <a:prstGeom prst="rect">
            <a:avLst/>
          </a:prstGeom>
          <a:noFill/>
        </p:spPr>
        <p:txBody>
          <a:bodyPr wrap="square" rtlCol="0">
            <a:spAutoFit/>
          </a:bodyPr>
          <a:lstStyle/>
          <a:p>
            <a:r>
              <a:rPr lang="es-CO" sz="4000" dirty="0" err="1" smtClean="0">
                <a:hlinkClick r:id="rId10"/>
              </a:rPr>
              <a:t>Mockups</a:t>
            </a:r>
            <a:r>
              <a:rPr lang="es-CO" sz="4000" dirty="0" smtClean="0"/>
              <a:t> y </a:t>
            </a:r>
            <a:r>
              <a:rPr lang="es-CO" sz="4000" dirty="0" smtClean="0">
                <a:hlinkClick r:id="rId11"/>
              </a:rPr>
              <a:t>Prototipos</a:t>
            </a:r>
            <a:endParaRPr lang="es-CO" sz="4000" dirty="0"/>
          </a:p>
        </p:txBody>
      </p:sp>
    </p:spTree>
    <p:extLst>
      <p:ext uri="{BB962C8B-B14F-4D97-AF65-F5344CB8AC3E}">
        <p14:creationId xmlns:p14="http://schemas.microsoft.com/office/powerpoint/2010/main" val="1705247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3"/>
          <p:cNvSpPr txBox="1"/>
          <p:nvPr/>
        </p:nvSpPr>
        <p:spPr>
          <a:xfrm>
            <a:off x="15050984" y="2814007"/>
            <a:ext cx="6794600" cy="2235201"/>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CO" sz="8160" b="1" dirty="0" smtClean="0">
                <a:solidFill>
                  <a:srgbClr val="434343"/>
                </a:solidFill>
                <a:latin typeface="Calibri"/>
                <a:sym typeface="Calibri"/>
              </a:rPr>
              <a:t>SIIF</a:t>
            </a:r>
            <a:endParaRPr dirty="0"/>
          </a:p>
        </p:txBody>
      </p:sp>
      <p:sp>
        <p:nvSpPr>
          <p:cNvPr id="115" name="Google Shape;115;p23"/>
          <p:cNvSpPr/>
          <p:nvPr/>
        </p:nvSpPr>
        <p:spPr>
          <a:xfrm>
            <a:off x="18448283" y="11710200"/>
            <a:ext cx="2329085" cy="1237397"/>
          </a:xfrm>
          <a:prstGeom prst="rect">
            <a:avLst/>
          </a:prstGeom>
          <a:noFill/>
          <a:ln w="12700" cap="flat" cmpd="sng">
            <a:solidFill>
              <a:schemeClr val="dk2"/>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pic>
        <p:nvPicPr>
          <p:cNvPr id="5" name="image1.png"/>
          <p:cNvPicPr/>
          <p:nvPr/>
        </p:nvPicPr>
        <p:blipFill>
          <a:blip r:embed="rId4"/>
          <a:srcRect/>
          <a:stretch>
            <a:fillRect/>
          </a:stretch>
        </p:blipFill>
        <p:spPr>
          <a:xfrm>
            <a:off x="18448284" y="11710201"/>
            <a:ext cx="2329084" cy="1237397"/>
          </a:xfrm>
          <a:prstGeom prst="rect">
            <a:avLst/>
          </a:prstGeo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36354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Modelo</a:t>
            </a:r>
            <a:r>
              <a:rPr lang="en-US" sz="8000" b="1" dirty="0" smtClean="0">
                <a:solidFill>
                  <a:srgbClr val="434343"/>
                </a:solidFill>
                <a:latin typeface="Calibri"/>
                <a:sym typeface="Calibri"/>
                <a:hlinkClick r:id="rId4"/>
              </a:rPr>
              <a:t> </a:t>
            </a:r>
            <a:r>
              <a:rPr lang="en-US" sz="8000" b="1" dirty="0" err="1" smtClean="0">
                <a:solidFill>
                  <a:srgbClr val="434343"/>
                </a:solidFill>
                <a:latin typeface="Calibri"/>
                <a:sym typeface="Calibri"/>
                <a:hlinkClick r:id="rId4"/>
              </a:rPr>
              <a:t>Relacional</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7" name="image1.png"/>
          <p:cNvPicPr/>
          <p:nvPr/>
        </p:nvPicPr>
        <p:blipFill>
          <a:blip r:embed="rId5"/>
          <a:srcRect/>
          <a:stretch>
            <a:fillRect/>
          </a:stretch>
        </p:blipFill>
        <p:spPr>
          <a:xfrm>
            <a:off x="21269554" y="14356079"/>
            <a:ext cx="2459126" cy="1300793"/>
          </a:xfrm>
          <a:prstGeom prst="rect">
            <a:avLst/>
          </a:prstGeom>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3494" y="4069388"/>
            <a:ext cx="18674050" cy="11322402"/>
          </a:xfrm>
          <a:prstGeom prst="rect">
            <a:avLst/>
          </a:prstGeom>
        </p:spPr>
      </p:pic>
      <p:sp>
        <p:nvSpPr>
          <p:cNvPr id="3" name="CuadroTexto 2"/>
          <p:cNvSpPr txBox="1"/>
          <p:nvPr/>
        </p:nvSpPr>
        <p:spPr>
          <a:xfrm>
            <a:off x="967082" y="14652532"/>
            <a:ext cx="1324402" cy="707886"/>
          </a:xfrm>
          <a:prstGeom prst="rect">
            <a:avLst/>
          </a:prstGeom>
          <a:noFill/>
        </p:spPr>
        <p:txBody>
          <a:bodyPr wrap="none" rtlCol="0">
            <a:spAutoFit/>
          </a:bodyPr>
          <a:lstStyle/>
          <a:p>
            <a:r>
              <a:rPr lang="es-CO" sz="4000" dirty="0" smtClean="0">
                <a:hlinkClick r:id="rId4"/>
              </a:rPr>
              <a:t>MER</a:t>
            </a:r>
            <a:endParaRPr lang="es-CO" dirty="0"/>
          </a:p>
        </p:txBody>
      </p:sp>
    </p:spTree>
    <p:extLst>
      <p:ext uri="{BB962C8B-B14F-4D97-AF65-F5344CB8AC3E}">
        <p14:creationId xmlns:p14="http://schemas.microsoft.com/office/powerpoint/2010/main" val="2375539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403425" y="1215377"/>
            <a:ext cx="13144064" cy="209223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8000" b="1" dirty="0" err="1" smtClean="0">
                <a:solidFill>
                  <a:srgbClr val="434343"/>
                </a:solidFill>
                <a:latin typeface="Calibri"/>
                <a:sym typeface="Calibri"/>
                <a:hlinkClick r:id="rId4"/>
              </a:rPr>
              <a:t>Diagrama</a:t>
            </a:r>
            <a:r>
              <a:rPr lang="en-US" sz="8000" b="1" dirty="0" smtClean="0">
                <a:solidFill>
                  <a:srgbClr val="434343"/>
                </a:solidFill>
                <a:latin typeface="Calibri"/>
                <a:sym typeface="Calibri"/>
                <a:hlinkClick r:id="rId4"/>
              </a:rPr>
              <a:t> de </a:t>
            </a:r>
            <a:r>
              <a:rPr lang="en-US" sz="8000" b="1" dirty="0" err="1" smtClean="0">
                <a:solidFill>
                  <a:srgbClr val="434343"/>
                </a:solidFill>
                <a:latin typeface="Calibri"/>
                <a:sym typeface="Calibri"/>
                <a:hlinkClick r:id="rId4"/>
              </a:rPr>
              <a:t>Distribucion</a:t>
            </a:r>
            <a:endParaRPr sz="800" dirty="0"/>
          </a:p>
        </p:txBody>
      </p:sp>
      <p:sp>
        <p:nvSpPr>
          <p:cNvPr id="70" name="Google Shape;70;p16"/>
          <p:cNvSpPr/>
          <p:nvPr/>
        </p:nvSpPr>
        <p:spPr>
          <a:xfrm flipV="1">
            <a:off x="686236" y="3307612"/>
            <a:ext cx="18516164" cy="246778"/>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pic>
        <p:nvPicPr>
          <p:cNvPr id="5" name="Imagen 4">
            <a:extLst>
              <a:ext uri="{FF2B5EF4-FFF2-40B4-BE49-F238E27FC236}">
                <a16:creationId xmlns:a16="http://schemas.microsoft.com/office/drawing/2014/main" xmlns="" id="{4DFE7A30-1F87-48B4-88AE-F685CB8F9BC6}"/>
              </a:ext>
            </a:extLst>
          </p:cNvPr>
          <p:cNvPicPr>
            <a:picLocks noChangeAspect="1"/>
          </p:cNvPicPr>
          <p:nvPr/>
        </p:nvPicPr>
        <p:blipFill>
          <a:blip r:embed="rId5"/>
          <a:stretch>
            <a:fillRect/>
          </a:stretch>
        </p:blipFill>
        <p:spPr>
          <a:xfrm>
            <a:off x="1189155" y="3859190"/>
            <a:ext cx="16937799" cy="11480700"/>
          </a:xfrm>
          <a:prstGeom prst="rect">
            <a:avLst/>
          </a:prstGeom>
        </p:spPr>
      </p:pic>
      <p:pic>
        <p:nvPicPr>
          <p:cNvPr id="7" name="image1.png"/>
          <p:cNvPicPr/>
          <p:nvPr/>
        </p:nvPicPr>
        <p:blipFill>
          <a:blip r:embed="rId6"/>
          <a:srcRect/>
          <a:stretch>
            <a:fillRect/>
          </a:stretch>
        </p:blipFill>
        <p:spPr>
          <a:xfrm>
            <a:off x="20812354" y="14384693"/>
            <a:ext cx="2870606" cy="1300793"/>
          </a:xfrm>
          <a:prstGeom prst="rect">
            <a:avLst/>
          </a:prstGeom>
          <a:ln/>
        </p:spPr>
      </p:pic>
      <p:sp>
        <p:nvSpPr>
          <p:cNvPr id="2" name="CuadroTexto 1"/>
          <p:cNvSpPr txBox="1"/>
          <p:nvPr/>
        </p:nvSpPr>
        <p:spPr>
          <a:xfrm>
            <a:off x="15154025" y="14936804"/>
            <a:ext cx="5945858" cy="707886"/>
          </a:xfrm>
          <a:prstGeom prst="rect">
            <a:avLst/>
          </a:prstGeom>
          <a:noFill/>
        </p:spPr>
        <p:txBody>
          <a:bodyPr wrap="none" rtlCol="0">
            <a:spAutoFit/>
          </a:bodyPr>
          <a:lstStyle/>
          <a:p>
            <a:r>
              <a:rPr lang="es-CO" sz="4000" dirty="0" smtClean="0">
                <a:hlinkClick r:id="rId4"/>
              </a:rPr>
              <a:t>Diagrama de </a:t>
            </a:r>
            <a:r>
              <a:rPr lang="es-CO" sz="4000" dirty="0" err="1" smtClean="0">
                <a:hlinkClick r:id="rId4"/>
              </a:rPr>
              <a:t>Distribucion</a:t>
            </a:r>
            <a:endParaRPr lang="es-CO" dirty="0"/>
          </a:p>
        </p:txBody>
      </p:sp>
    </p:spTree>
    <p:extLst>
      <p:ext uri="{BB962C8B-B14F-4D97-AF65-F5344CB8AC3E}">
        <p14:creationId xmlns:p14="http://schemas.microsoft.com/office/powerpoint/2010/main" val="2443001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805503" y="2896132"/>
            <a:ext cx="22059464" cy="2112615"/>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n-US" sz="11700" b="1" dirty="0" smtClean="0">
                <a:solidFill>
                  <a:srgbClr val="434343"/>
                </a:solidFill>
                <a:latin typeface="Calibri"/>
                <a:sym typeface="Calibri"/>
              </a:rPr>
              <a:t>Sistema de Information de </a:t>
            </a:r>
            <a:r>
              <a:rPr lang="en-US" sz="11700" b="1" dirty="0" err="1" smtClean="0">
                <a:solidFill>
                  <a:srgbClr val="434343"/>
                </a:solidFill>
                <a:latin typeface="Calibri"/>
                <a:sym typeface="Calibri"/>
              </a:rPr>
              <a:t>Inventarios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Farmaceuticos</a:t>
            </a:r>
            <a:endParaRPr sz="1100" dirty="0"/>
          </a:p>
        </p:txBody>
      </p:sp>
      <p:sp>
        <p:nvSpPr>
          <p:cNvPr id="70" name="Google Shape;70;p16"/>
          <p:cNvSpPr/>
          <p:nvPr/>
        </p:nvSpPr>
        <p:spPr>
          <a:xfrm>
            <a:off x="686236" y="4864978"/>
            <a:ext cx="17830364"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a:solidFill>
                <a:srgbClr val="FFFFFF"/>
              </a:solidFill>
              <a:latin typeface="Helvetica Neue"/>
              <a:ea typeface="Helvetica Neue"/>
              <a:cs typeface="Helvetica Neue"/>
              <a:sym typeface="Helvetica Neue"/>
            </a:endParaRPr>
          </a:p>
        </p:txBody>
      </p:sp>
      <p:sp>
        <p:nvSpPr>
          <p:cNvPr id="71" name="Google Shape;71;p16"/>
          <p:cNvSpPr txBox="1"/>
          <p:nvPr/>
        </p:nvSpPr>
        <p:spPr>
          <a:xfrm>
            <a:off x="1417757" y="6566113"/>
            <a:ext cx="14614723" cy="6357407"/>
          </a:xfrm>
          <a:prstGeom prst="rect">
            <a:avLst/>
          </a:prstGeom>
          <a:noFill/>
          <a:ln>
            <a:noFill/>
          </a:ln>
        </p:spPr>
        <p:txBody>
          <a:bodyPr spcFirstLastPara="1" wrap="square" lIns="71425" tIns="71425" rIns="71425" bIns="71425" anchor="ctr" anchorCtr="0">
            <a:noAutofit/>
          </a:bodyPr>
          <a:lstStyle/>
          <a:p>
            <a:pPr marL="0" marR="0" lvl="0" indent="0" algn="l" rtl="0">
              <a:lnSpc>
                <a:spcPct val="127500"/>
              </a:lnSpc>
              <a:spcBef>
                <a:spcPts val="0"/>
              </a:spcBef>
              <a:spcAft>
                <a:spcPts val="0"/>
              </a:spcAft>
              <a:buClr>
                <a:srgbClr val="6C6C6C"/>
              </a:buClr>
              <a:buSzPts val="4000"/>
              <a:buFont typeface="Calibri"/>
              <a:buNone/>
            </a:pPr>
            <a:r>
              <a:rPr lang="es-CO" sz="6600" b="0" i="0" u="none" strike="noStrike" cap="none" dirty="0" smtClean="0">
                <a:solidFill>
                  <a:srgbClr val="6C6C6C"/>
                </a:solidFill>
                <a:latin typeface="Calibri"/>
                <a:ea typeface="Calibri"/>
                <a:cs typeface="Calibri"/>
                <a:sym typeface="Calibri"/>
              </a:rPr>
              <a:t>Sistema de información local para la farmacia única del norte E.U. realizado para facilitar el proceso de inventario mediante el seguimiento oportuno a los productos y retroalimentación de información a cada uno de cada proceso.</a:t>
            </a:r>
            <a:endParaRPr sz="2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1759783" y="917373"/>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800" b="1" dirty="0" smtClean="0">
                <a:solidFill>
                  <a:srgbClr val="434343"/>
                </a:solidFill>
                <a:latin typeface="Calibri"/>
                <a:sym typeface="Calibri"/>
              </a:rPr>
              <a:t>Planteamiento del Problema</a:t>
            </a:r>
            <a:endParaRPr sz="1100" dirty="0"/>
          </a:p>
        </p:txBody>
      </p:sp>
      <p:sp>
        <p:nvSpPr>
          <p:cNvPr id="70" name="Google Shape;70;p16"/>
          <p:cNvSpPr/>
          <p:nvPr/>
        </p:nvSpPr>
        <p:spPr>
          <a:xfrm>
            <a:off x="354767" y="2886219"/>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72037" y="5834593"/>
            <a:ext cx="18379003" cy="7729007"/>
          </a:xfrm>
          <a:prstGeom prst="rect">
            <a:avLst/>
          </a:prstGeom>
          <a:noFill/>
          <a:ln>
            <a:noFill/>
          </a:ln>
        </p:spPr>
        <p:txBody>
          <a:bodyPr spcFirstLastPara="1" wrap="square" lIns="71425" tIns="71425" rIns="71425" bIns="71425" anchor="ctr" anchorCtr="0">
            <a:noAutofit/>
          </a:bodyPr>
          <a:lstStyle/>
          <a:p>
            <a:pPr>
              <a:lnSpc>
                <a:spcPct val="127500"/>
              </a:lnSpc>
              <a:buClr>
                <a:srgbClr val="6C6C6C"/>
              </a:buClr>
              <a:buSzPts val="4000"/>
            </a:pPr>
            <a:r>
              <a:rPr lang="es-CO" sz="6000" dirty="0" smtClean="0">
                <a:solidFill>
                  <a:schemeClr val="tx2">
                    <a:lumMod val="50000"/>
                  </a:schemeClr>
                </a:solidFill>
                <a:latin typeface="Calibri" panose="020F0502020204030204" pitchFamily="34" charset="0"/>
              </a:rPr>
              <a:t>Este </a:t>
            </a:r>
            <a:r>
              <a:rPr lang="es-CO" sz="6000" dirty="0">
                <a:solidFill>
                  <a:schemeClr val="tx2">
                    <a:lumMod val="50000"/>
                  </a:schemeClr>
                </a:solidFill>
                <a:latin typeface="Calibri" panose="020F0502020204030204" pitchFamily="34" charset="0"/>
              </a:rPr>
              <a:t>sistema de información SIIF se realiza con el objetivo de solucionar los problemas que se tienen con el control del inventario (stock) , ya que en esta empresa se registra todo el proceso que recibe el stock desde que ingresa hasta que sale del establecimiento,  a través de un libro , el fin que se busca con el sistema es mejorar el tiempo de estos procesos, hacer más segura la información de los productos y tener un mejor control del total de productos para su correcto manejo.</a:t>
            </a:r>
          </a:p>
          <a:p>
            <a:pPr>
              <a:lnSpc>
                <a:spcPct val="127500"/>
              </a:lnSpc>
              <a:buClr>
                <a:srgbClr val="6C6C6C"/>
              </a:buClr>
              <a:buSzPts val="4000"/>
              <a:buFont typeface="Calibri"/>
              <a:buNone/>
            </a:pPr>
            <a:endParaRPr sz="18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3146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9660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Justificacion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326317" y="5011633"/>
            <a:ext cx="15635803" cy="7378487"/>
          </a:xfrm>
          <a:prstGeom prst="rect">
            <a:avLst/>
          </a:prstGeom>
          <a:noFill/>
          <a:ln>
            <a:noFill/>
          </a:ln>
        </p:spPr>
        <p:txBody>
          <a:bodyPr spcFirstLastPara="1" wrap="square" lIns="71425" tIns="71425" rIns="71425" bIns="71425" anchor="ctr" anchorCtr="0">
            <a:noAutofit/>
          </a:bodyPr>
          <a:lstStyle/>
          <a:p>
            <a:r>
              <a:rPr lang="es-ES" sz="6000" dirty="0">
                <a:solidFill>
                  <a:schemeClr val="tx2">
                    <a:lumMod val="50000"/>
                  </a:schemeClr>
                </a:solidFill>
                <a:latin typeface="Calibri" panose="020F0502020204030204" pitchFamily="34" charset="0"/>
              </a:rPr>
              <a:t>Este Sistema de información se realiza con el propósito de trasmitir el diseño de la arquitectura de alto nivel a los procesos de inventario de la Droguería única del norte E.U para el Registro, almacenamiento y procesamiento de la información, para llevar la trazabilidad y optimización de los procesos para ordenar y contabilizar los productos.</a:t>
            </a:r>
            <a:endParaRPr lang="es-CO" sz="60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15414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5051623"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a:t>
            </a:r>
            <a:r>
              <a:rPr lang="en-US" sz="11700" b="1" dirty="0" smtClean="0">
                <a:solidFill>
                  <a:srgbClr val="434343"/>
                </a:solidFill>
                <a:latin typeface="Calibri"/>
                <a:sym typeface="Calibri"/>
              </a:rPr>
              <a:t> General</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823396" y="4642703"/>
            <a:ext cx="15087164" cy="8247167"/>
          </a:xfrm>
          <a:prstGeom prst="rect">
            <a:avLst/>
          </a:prstGeom>
          <a:noFill/>
          <a:ln>
            <a:noFill/>
          </a:ln>
        </p:spPr>
        <p:txBody>
          <a:bodyPr spcFirstLastPara="1" wrap="square" lIns="71425" tIns="71425" rIns="71425" bIns="71425" anchor="ctr" anchorCtr="0">
            <a:noAutofit/>
          </a:bodyPr>
          <a:lstStyle/>
          <a:p>
            <a:r>
              <a:rPr lang="es-MX" sz="6600" dirty="0">
                <a:solidFill>
                  <a:schemeClr val="tx2">
                    <a:lumMod val="50000"/>
                  </a:schemeClr>
                </a:solidFill>
                <a:latin typeface="Calibri" panose="020F0502020204030204" pitchFamily="34" charset="0"/>
              </a:rPr>
              <a:t>Desarrollar un sistema de información para la farmacia única del norte E.U., que permita optimizar el proceso de inventario mediante el seguimiento oportuno a los productos y retroalimentación de información a cada uno de cada proceso. </a:t>
            </a:r>
            <a:endParaRPr lang="es-CO" sz="6600" dirty="0">
              <a:solidFill>
                <a:schemeClr val="tx2">
                  <a:lumMod val="50000"/>
                </a:schemeClr>
              </a:solidFill>
              <a:latin typeface="Calibri" panose="020F0502020204030204" pitchFamily="34" charset="0"/>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419461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485714" y="711350"/>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Objetivos</a:t>
            </a:r>
            <a:r>
              <a:rPr lang="en-US" sz="11700" b="1" dirty="0" smtClean="0">
                <a:solidFill>
                  <a:srgbClr val="434343"/>
                </a:solidFill>
                <a:latin typeface="Calibri"/>
                <a:sym typeface="Calibri"/>
              </a:rPr>
              <a:t> </a:t>
            </a:r>
            <a:r>
              <a:rPr lang="en-US" sz="11700" b="1" dirty="0" err="1" smtClean="0">
                <a:solidFill>
                  <a:srgbClr val="434343"/>
                </a:solidFill>
                <a:latin typeface="Calibri"/>
                <a:sym typeface="Calibri"/>
              </a:rPr>
              <a:t>Especificos</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189157" y="4717757"/>
            <a:ext cx="21487963" cy="8201447"/>
          </a:xfrm>
          <a:prstGeom prst="rect">
            <a:avLst/>
          </a:prstGeom>
          <a:noFill/>
          <a:ln>
            <a:noFill/>
          </a:ln>
        </p:spPr>
        <p:txBody>
          <a:bodyPr spcFirstLastPara="1" wrap="square" lIns="71425" tIns="71425" rIns="71425" bIns="71425" anchor="ctr" anchorCtr="0">
            <a:noAutofit/>
          </a:bodyPr>
          <a:lstStyle/>
          <a:p>
            <a:pPr lvl="0"/>
            <a:r>
              <a:rPr lang="es-ES" sz="5400" dirty="0" smtClean="0">
                <a:solidFill>
                  <a:schemeClr val="tx2">
                    <a:lumMod val="50000"/>
                  </a:schemeClr>
                </a:solidFill>
              </a:rPr>
              <a:t>-Optimizar </a:t>
            </a:r>
            <a:r>
              <a:rPr lang="es-ES" sz="5400" dirty="0">
                <a:solidFill>
                  <a:schemeClr val="tx2">
                    <a:lumMod val="50000"/>
                  </a:schemeClr>
                </a:solidFill>
              </a:rPr>
              <a:t>el manejo de ingreso de productos </a:t>
            </a:r>
            <a:endParaRPr lang="es-CO" sz="5400" dirty="0">
              <a:solidFill>
                <a:schemeClr val="tx2">
                  <a:lumMod val="50000"/>
                </a:schemeClr>
              </a:solidFill>
            </a:endParaRPr>
          </a:p>
          <a:p>
            <a:pPr lvl="0"/>
            <a:r>
              <a:rPr lang="es-ES" sz="5400" dirty="0" smtClean="0">
                <a:solidFill>
                  <a:schemeClr val="tx2">
                    <a:lumMod val="50000"/>
                  </a:schemeClr>
                </a:solidFill>
              </a:rPr>
              <a:t>-Garantizar </a:t>
            </a:r>
            <a:r>
              <a:rPr lang="es-ES" sz="5400" dirty="0">
                <a:solidFill>
                  <a:schemeClr val="tx2">
                    <a:lumMod val="50000"/>
                  </a:schemeClr>
                </a:solidFill>
              </a:rPr>
              <a:t>el manejo, ahorro en tiempo y dinero en el proceso de …</a:t>
            </a:r>
            <a:endParaRPr lang="es-CO" sz="5400" dirty="0">
              <a:solidFill>
                <a:schemeClr val="tx2">
                  <a:lumMod val="50000"/>
                </a:schemeClr>
              </a:solidFill>
            </a:endParaRPr>
          </a:p>
          <a:p>
            <a:pPr lvl="0"/>
            <a:r>
              <a:rPr lang="es-ES" sz="5400" dirty="0" smtClean="0">
                <a:solidFill>
                  <a:schemeClr val="tx2">
                    <a:lumMod val="50000"/>
                  </a:schemeClr>
                </a:solidFill>
              </a:rPr>
              <a:t>-Generar </a:t>
            </a:r>
            <a:r>
              <a:rPr lang="es-ES" sz="5400" dirty="0">
                <a:solidFill>
                  <a:schemeClr val="tx2">
                    <a:lumMod val="50000"/>
                  </a:schemeClr>
                </a:solidFill>
              </a:rPr>
              <a:t>reportes estadísticos en intervalos de tiempo establecidos por el cliente que apoye la toma de decisiones del administrador de la droguería.</a:t>
            </a:r>
            <a:endParaRPr lang="es-CO" sz="5400" dirty="0">
              <a:solidFill>
                <a:schemeClr val="tx2">
                  <a:lumMod val="50000"/>
                </a:schemeClr>
              </a:solidFill>
            </a:endParaRPr>
          </a:p>
          <a:p>
            <a:pPr lvl="0"/>
            <a:r>
              <a:rPr lang="es-ES" sz="5400" dirty="0" smtClean="0">
                <a:solidFill>
                  <a:schemeClr val="tx2">
                    <a:lumMod val="50000"/>
                  </a:schemeClr>
                </a:solidFill>
              </a:rPr>
              <a:t>-Proporcionar </a:t>
            </a:r>
            <a:r>
              <a:rPr lang="es-ES" sz="5400" dirty="0">
                <a:solidFill>
                  <a:schemeClr val="tx2">
                    <a:lumMod val="50000"/>
                  </a:schemeClr>
                </a:solidFill>
              </a:rPr>
              <a:t>información que sirva de apoyo al proceso de toma de decisiones </a:t>
            </a:r>
            <a:endParaRPr lang="es-CO" sz="5400" dirty="0">
              <a:solidFill>
                <a:schemeClr val="tx2">
                  <a:lumMod val="50000"/>
                </a:schemeClr>
              </a:solidFill>
            </a:endParaRPr>
          </a:p>
          <a:p>
            <a:pPr lvl="0"/>
            <a:r>
              <a:rPr lang="es-ES" sz="5400" dirty="0" smtClean="0">
                <a:solidFill>
                  <a:schemeClr val="tx2">
                    <a:lumMod val="50000"/>
                  </a:schemeClr>
                </a:solidFill>
              </a:rPr>
              <a:t>-Automatizar </a:t>
            </a:r>
            <a:r>
              <a:rPr lang="es-ES" sz="5400" dirty="0">
                <a:solidFill>
                  <a:schemeClr val="tx2">
                    <a:lumMod val="50000"/>
                  </a:schemeClr>
                </a:solidFill>
              </a:rPr>
              <a:t>los procesos operativos</a:t>
            </a:r>
            <a:endParaRPr lang="es-CO" sz="5400" dirty="0">
              <a:solidFill>
                <a:schemeClr val="tx2">
                  <a:lumMod val="50000"/>
                </a:schemeClr>
              </a:solidFill>
            </a:endParaRPr>
          </a:p>
          <a:p>
            <a:pPr lvl="0"/>
            <a:r>
              <a:rPr lang="es-ES" sz="5400" dirty="0" smtClean="0">
                <a:solidFill>
                  <a:schemeClr val="tx2">
                    <a:lumMod val="50000"/>
                  </a:schemeClr>
                </a:solidFill>
              </a:rPr>
              <a:t>-Lograr </a:t>
            </a:r>
            <a:r>
              <a:rPr lang="es-ES" sz="5400" dirty="0">
                <a:solidFill>
                  <a:schemeClr val="tx2">
                    <a:lumMod val="50000"/>
                  </a:schemeClr>
                </a:solidFill>
              </a:rPr>
              <a:t>ventajas competitivas a través de su implementación y uso</a:t>
            </a:r>
            <a:endParaRPr lang="es-CO" sz="54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21294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398863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Alcance</a:t>
            </a:r>
            <a:r>
              <a:rPr lang="en-US" sz="11700" b="1" dirty="0" smtClean="0">
                <a:solidFill>
                  <a:srgbClr val="434343"/>
                </a:solidFill>
                <a:latin typeface="Calibri"/>
                <a:sym typeface="Calibri"/>
              </a:rPr>
              <a:t> Del </a:t>
            </a:r>
            <a:r>
              <a:rPr lang="en-US" sz="11700" b="1" dirty="0" err="1" smtClean="0">
                <a:solidFill>
                  <a:srgbClr val="434343"/>
                </a:solidFill>
                <a:latin typeface="Calibri"/>
                <a:sym typeface="Calibri"/>
              </a:rPr>
              <a:t>Proyecto</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4" y="4726354"/>
            <a:ext cx="21487963" cy="8201447"/>
          </a:xfrm>
          <a:prstGeom prst="rect">
            <a:avLst/>
          </a:prstGeom>
          <a:noFill/>
          <a:ln>
            <a:noFill/>
          </a:ln>
        </p:spPr>
        <p:txBody>
          <a:bodyPr spcFirstLastPara="1" wrap="square" lIns="71425" tIns="71425" rIns="71425" bIns="71425" anchor="ctr" anchorCtr="0">
            <a:noAutofit/>
          </a:bodyPr>
          <a:lstStyle/>
          <a:p>
            <a:r>
              <a:rPr lang="es-ES" sz="5400" dirty="0">
                <a:solidFill>
                  <a:schemeClr val="tx2">
                    <a:lumMod val="50000"/>
                  </a:schemeClr>
                </a:solidFill>
                <a:latin typeface="Calibri" panose="020F0502020204030204" pitchFamily="34" charset="0"/>
              </a:rPr>
              <a:t>S.I.I.F (Sistema De Información de Inventarios Farmacéuticos) permitirá la gestión de los procesos de inventario de la empresa Droguería Única Del Norte E.U., dando un control al Jefe Administrativo sobre el seguimiento del proceso de cada medicamento, desde su ingreso hasta la salida de cada producto, brindando información clara sobre la disponibilidad de cada medicamento del establecimiento.</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 </a:t>
            </a:r>
            <a:endParaRPr lang="es-CO" sz="5400" dirty="0">
              <a:solidFill>
                <a:schemeClr val="tx2">
                  <a:lumMod val="50000"/>
                </a:schemeClr>
              </a:solidFill>
              <a:latin typeface="Calibri" panose="020F0502020204030204" pitchFamily="34" charset="0"/>
            </a:endParaRPr>
          </a:p>
          <a:p>
            <a:r>
              <a:rPr lang="es-ES" sz="5400" dirty="0">
                <a:solidFill>
                  <a:schemeClr val="tx2">
                    <a:lumMod val="50000"/>
                  </a:schemeClr>
                </a:solidFill>
                <a:latin typeface="Calibri" panose="020F0502020204030204" pitchFamily="34" charset="0"/>
              </a:rPr>
              <a:t>Entre los requerimientos que no realizará el sistema se encuentran: no intervendrá en los procesos económicos de la empresa, no manejara sistemas de </a:t>
            </a:r>
            <a:r>
              <a:rPr lang="es-ES" sz="5400" dirty="0" smtClean="0">
                <a:solidFill>
                  <a:schemeClr val="tx2">
                    <a:lumMod val="50000"/>
                  </a:schemeClr>
                </a:solidFill>
                <a:latin typeface="Calibri" panose="020F0502020204030204" pitchFamily="34" charset="0"/>
              </a:rPr>
              <a:t>geo localización, </a:t>
            </a:r>
            <a:r>
              <a:rPr lang="es-ES" sz="5400" dirty="0">
                <a:solidFill>
                  <a:schemeClr val="tx2">
                    <a:lumMod val="50000"/>
                  </a:schemeClr>
                </a:solidFill>
                <a:latin typeface="Calibri" panose="020F0502020204030204" pitchFamily="34" charset="0"/>
              </a:rPr>
              <a:t>no manejará pagos ni ningún otro que no haya sido contemplado en la formulación inicial de los requerimientos (funcionales y no funcionales) del mismo</a:t>
            </a:r>
            <a:r>
              <a:rPr lang="es-ES" sz="5400" dirty="0"/>
              <a:t>.</a:t>
            </a:r>
            <a:endParaRPr lang="es-CO" sz="5400" dirty="0"/>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3320405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p:nvPr/>
        </p:nvSpPr>
        <p:spPr>
          <a:xfrm>
            <a:off x="-7829114" y="636296"/>
            <a:ext cx="22059464" cy="2112615"/>
          </a:xfrm>
          <a:prstGeom prst="rect">
            <a:avLst/>
          </a:prstGeom>
          <a:noFill/>
          <a:ln>
            <a:noFill/>
          </a:ln>
        </p:spPr>
        <p:txBody>
          <a:bodyPr spcFirstLastPara="1" wrap="square" lIns="71425" tIns="71425" rIns="71425" bIns="71425" anchor="b" anchorCtr="0">
            <a:noAutofit/>
          </a:bodyPr>
          <a:lstStyle/>
          <a:p>
            <a:pPr marL="28955" marR="28955" indent="9651" algn="ctr">
              <a:lnSpc>
                <a:spcPct val="80000"/>
              </a:lnSpc>
              <a:buClr>
                <a:srgbClr val="434343"/>
              </a:buClr>
              <a:buSzPts val="16796"/>
              <a:buFont typeface="Calibri"/>
              <a:buNone/>
            </a:pPr>
            <a:r>
              <a:rPr lang="en-US" sz="11700" b="1" dirty="0" err="1" smtClean="0">
                <a:solidFill>
                  <a:srgbClr val="434343"/>
                </a:solidFill>
                <a:latin typeface="Calibri"/>
                <a:sym typeface="Calibri"/>
              </a:rPr>
              <a:t>Mision</a:t>
            </a:r>
            <a:endParaRPr sz="1100" dirty="0"/>
          </a:p>
        </p:txBody>
      </p:sp>
      <p:sp>
        <p:nvSpPr>
          <p:cNvPr id="70" name="Google Shape;70;p16"/>
          <p:cNvSpPr/>
          <p:nvPr/>
        </p:nvSpPr>
        <p:spPr>
          <a:xfrm>
            <a:off x="823396" y="2605142"/>
            <a:ext cx="17830364" cy="143769"/>
          </a:xfrm>
          <a:prstGeom prst="rect">
            <a:avLst/>
          </a:prstGeom>
          <a:solidFill>
            <a:srgbClr val="FC672D"/>
          </a:solidFill>
          <a:ln>
            <a:noFill/>
          </a:ln>
        </p:spPr>
        <p:txBody>
          <a:bodyPr spcFirstLastPara="1" wrap="square" lIns="71425" tIns="71425" rIns="71425" bIns="71425" anchor="ctr" anchorCtr="0">
            <a:noAutofit/>
          </a:bodyPr>
          <a:lstStyle/>
          <a:p>
            <a:pPr algn="ctr">
              <a:buClr>
                <a:srgbClr val="FFFFFF"/>
              </a:buClr>
              <a:buSzPts val="3600"/>
              <a:buFont typeface="Helvetica Neue"/>
              <a:buNone/>
            </a:pPr>
            <a:endParaRPr sz="3600" b="1">
              <a:solidFill>
                <a:srgbClr val="FFFFFF"/>
              </a:solidFill>
              <a:latin typeface="Helvetica Neue"/>
              <a:ea typeface="Helvetica Neue"/>
              <a:cs typeface="Helvetica Neue"/>
              <a:sym typeface="Helvetica Neue"/>
            </a:endParaRPr>
          </a:p>
        </p:txBody>
      </p:sp>
      <p:sp>
        <p:nvSpPr>
          <p:cNvPr id="71" name="Google Shape;71;p16"/>
          <p:cNvSpPr txBox="1"/>
          <p:nvPr/>
        </p:nvSpPr>
        <p:spPr>
          <a:xfrm>
            <a:off x="1079735" y="3720515"/>
            <a:ext cx="20052660" cy="8166686"/>
          </a:xfrm>
          <a:prstGeom prst="rect">
            <a:avLst/>
          </a:prstGeom>
          <a:noFill/>
          <a:ln>
            <a:noFill/>
          </a:ln>
        </p:spPr>
        <p:txBody>
          <a:bodyPr spcFirstLastPara="1" wrap="square" lIns="71425" tIns="71425" rIns="71425" bIns="71425" anchor="ctr" anchorCtr="0">
            <a:noAutofit/>
          </a:bodyPr>
          <a:lstStyle/>
          <a:p>
            <a:r>
              <a:rPr lang="es-ES" sz="6600" dirty="0">
                <a:solidFill>
                  <a:schemeClr val="tx2">
                    <a:lumMod val="50000"/>
                  </a:schemeClr>
                </a:solidFill>
              </a:rPr>
              <a:t>Ofrecer a las empresas farmacéuticas optimizar los procesos del inventario y seguimiento en tiempo real que permita llevar la contabilidad y trazabilidad de cada producto dentro del inventario.</a:t>
            </a:r>
            <a:endParaRPr lang="es-CO" sz="6600" dirty="0">
              <a:solidFill>
                <a:schemeClr val="tx2">
                  <a:lumMod val="50000"/>
                </a:schemeClr>
              </a:solidFill>
            </a:endParaRPr>
          </a:p>
        </p:txBody>
      </p:sp>
      <p:pic>
        <p:nvPicPr>
          <p:cNvPr id="5" name="image1.png"/>
          <p:cNvPicPr/>
          <p:nvPr/>
        </p:nvPicPr>
        <p:blipFill>
          <a:blip r:embed="rId4"/>
          <a:srcRect/>
          <a:stretch>
            <a:fillRect/>
          </a:stretch>
        </p:blipFill>
        <p:spPr>
          <a:xfrm>
            <a:off x="21132394" y="14447207"/>
            <a:ext cx="2870606" cy="1300793"/>
          </a:xfrm>
          <a:prstGeom prst="rect">
            <a:avLst/>
          </a:prstGeom>
          <a:ln/>
        </p:spPr>
      </p:pic>
    </p:spTree>
    <p:extLst>
      <p:ext uri="{BB962C8B-B14F-4D97-AF65-F5344CB8AC3E}">
        <p14:creationId xmlns:p14="http://schemas.microsoft.com/office/powerpoint/2010/main" val="1345678526"/>
      </p:ext>
    </p:extLst>
  </p:cSld>
  <p:clrMapOvr>
    <a:masterClrMapping/>
  </p:clrMapOvr>
</p:sld>
</file>

<file path=ppt/theme/theme1.xml><?xml version="1.0" encoding="utf-8"?>
<a:theme xmlns:a="http://schemas.openxmlformats.org/drawingml/2006/main" name="Tema2">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2" id="{E588280D-A984-4512-890D-E38E62AC76DD}" vid="{7C2E9AF6-AB4C-4489-9899-369B3FE15DA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149</TotalTime>
  <Words>916</Words>
  <Application>Microsoft Office PowerPoint</Application>
  <PresentationFormat>Personalizado</PresentationFormat>
  <Paragraphs>101</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Helvetica Neue</vt:lpstr>
      <vt:lpstr>Helvetica Neue Light</vt:lpstr>
      <vt:lpstr>Symbol</vt:lpstr>
      <vt:lpstr>Times New Roman</vt:lpstr>
      <vt:lpstr>Tema2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Jeisson</dc:creator>
  <cp:lastModifiedBy>Jeisson</cp:lastModifiedBy>
  <cp:revision>15</cp:revision>
  <dcterms:modified xsi:type="dcterms:W3CDTF">2019-12-01T04:39:30Z</dcterms:modified>
</cp:coreProperties>
</file>